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98" r:id="rId2"/>
    <p:sldId id="299" r:id="rId3"/>
    <p:sldId id="300" r:id="rId4"/>
    <p:sldId id="293" r:id="rId5"/>
    <p:sldId id="303" r:id="rId6"/>
    <p:sldId id="297" r:id="rId7"/>
    <p:sldId id="30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24/03/2026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6A87B-71D2-E89E-BBAD-70820072C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D73813-9209-46D3-12AD-19206000D7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215354-FA6A-ADE1-25D1-F0819E76FD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0A4F41-784A-EB66-4949-4FCA6EED66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237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DA5C6D-D56C-995B-8125-2B6292B41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B149A8-02DD-96B8-7C90-A2AC507BA1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244D72-F1EC-0834-AFDD-BCD943D92E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D9C228-4689-7118-0643-C4BBD3B50D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1891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3185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6" name="Picture 5" descr="A cartoon of a wizard hat&#10;&#10;AI-generated content may be incorrect.">
            <a:extLst>
              <a:ext uri="{FF2B5EF4-FFF2-40B4-BE49-F238E27FC236}">
                <a16:creationId xmlns:a16="http://schemas.microsoft.com/office/drawing/2014/main" id="{4C444983-E5A3-4DE6-79E4-30D5E97EC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3703" y="2899530"/>
            <a:ext cx="4718082" cy="39584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70FE75-DD57-84B4-E2B5-B189FD2AC7E6}"/>
              </a:ext>
            </a:extLst>
          </p:cNvPr>
          <p:cNvSpPr txBox="1"/>
          <p:nvPr/>
        </p:nvSpPr>
        <p:spPr>
          <a:xfrm>
            <a:off x="1012722" y="895741"/>
            <a:ext cx="792479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 Divide by 10 &amp; 100 </a:t>
            </a:r>
          </a:p>
          <a:p>
            <a:pPr algn="ctr"/>
            <a:r>
              <a:rPr lang="en-GB" sz="5400" dirty="0"/>
              <a:t>(missing numbers)</a:t>
            </a:r>
          </a:p>
          <a:p>
            <a:pPr algn="ctr"/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1957243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B3ED66-0568-0CF6-EC81-54C9C8726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B15095C3-8EFC-80E4-253F-F2DC3DD50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9F45357-C5C4-90D5-6C1B-1E83F06269B5}"/>
              </a:ext>
            </a:extLst>
          </p:cNvPr>
          <p:cNvGrpSpPr/>
          <p:nvPr/>
        </p:nvGrpSpPr>
        <p:grpSpPr>
          <a:xfrm>
            <a:off x="4295611" y="1101213"/>
            <a:ext cx="1989791" cy="1651819"/>
            <a:chOff x="4295611" y="1101213"/>
            <a:chExt cx="1989791" cy="1651819"/>
          </a:xfrm>
        </p:grpSpPr>
        <p:sp>
          <p:nvSpPr>
            <p:cNvPr id="3" name="Arrow: Curved Left 2">
              <a:extLst>
                <a:ext uri="{FF2B5EF4-FFF2-40B4-BE49-F238E27FC236}">
                  <a16:creationId xmlns:a16="http://schemas.microsoft.com/office/drawing/2014/main" id="{64BF1717-079C-5F4E-A8F5-AA5744146CB8}"/>
                </a:ext>
              </a:extLst>
            </p:cNvPr>
            <p:cNvSpPr/>
            <p:nvPr/>
          </p:nvSpPr>
          <p:spPr>
            <a:xfrm>
              <a:off x="4295611" y="1101213"/>
              <a:ext cx="689663" cy="1651819"/>
            </a:xfrm>
            <a:prstGeom prst="curvedLef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7268842-34BC-6893-3175-88B0F4EFCB68}"/>
                </a:ext>
              </a:extLst>
            </p:cNvPr>
            <p:cNvSpPr/>
            <p:nvPr/>
          </p:nvSpPr>
          <p:spPr>
            <a:xfrm>
              <a:off x="4985274" y="1571767"/>
              <a:ext cx="130012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÷</a:t>
              </a:r>
              <a:r>
                <a:rPr lang="en-US" sz="28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10</a:t>
              </a:r>
              <a:endParaRPr lang="en-US" sz="40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794E974-8A3B-2159-9468-1544E176EDFF}"/>
              </a:ext>
            </a:extLst>
          </p:cNvPr>
          <p:cNvGrpSpPr/>
          <p:nvPr/>
        </p:nvGrpSpPr>
        <p:grpSpPr>
          <a:xfrm>
            <a:off x="4295611" y="2753032"/>
            <a:ext cx="2004339" cy="1651819"/>
            <a:chOff x="4295611" y="2753032"/>
            <a:chExt cx="2004339" cy="1651819"/>
          </a:xfrm>
        </p:grpSpPr>
        <p:sp>
          <p:nvSpPr>
            <p:cNvPr id="19" name="Arrow: Curved Left 18">
              <a:extLst>
                <a:ext uri="{FF2B5EF4-FFF2-40B4-BE49-F238E27FC236}">
                  <a16:creationId xmlns:a16="http://schemas.microsoft.com/office/drawing/2014/main" id="{59F43D88-CBB5-BD3E-19D1-24BB92E5F66B}"/>
                </a:ext>
              </a:extLst>
            </p:cNvPr>
            <p:cNvSpPr/>
            <p:nvPr/>
          </p:nvSpPr>
          <p:spPr>
            <a:xfrm>
              <a:off x="4295611" y="2753032"/>
              <a:ext cx="689663" cy="1651819"/>
            </a:xfrm>
            <a:prstGeom prst="curvedLef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EC02470-3D24-8B87-C448-F55A1219313B}"/>
                </a:ext>
              </a:extLst>
            </p:cNvPr>
            <p:cNvSpPr/>
            <p:nvPr/>
          </p:nvSpPr>
          <p:spPr>
            <a:xfrm>
              <a:off x="4999822" y="3223586"/>
              <a:ext cx="130012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÷</a:t>
              </a:r>
              <a:r>
                <a:rPr lang="en-US" sz="28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10</a:t>
              </a:r>
              <a:endParaRPr lang="en-US" sz="40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E284372-A95B-CE8A-9AF7-F88332950592}"/>
              </a:ext>
            </a:extLst>
          </p:cNvPr>
          <p:cNvGrpSpPr/>
          <p:nvPr/>
        </p:nvGrpSpPr>
        <p:grpSpPr>
          <a:xfrm>
            <a:off x="4295611" y="4404851"/>
            <a:ext cx="1989791" cy="1651819"/>
            <a:chOff x="4295611" y="4404851"/>
            <a:chExt cx="1989791" cy="1651819"/>
          </a:xfrm>
        </p:grpSpPr>
        <p:sp>
          <p:nvSpPr>
            <p:cNvPr id="20" name="Arrow: Curved Left 19">
              <a:extLst>
                <a:ext uri="{FF2B5EF4-FFF2-40B4-BE49-F238E27FC236}">
                  <a16:creationId xmlns:a16="http://schemas.microsoft.com/office/drawing/2014/main" id="{7B8E3F7E-21E3-07E9-68EA-CB5B5ECF704F}"/>
                </a:ext>
              </a:extLst>
            </p:cNvPr>
            <p:cNvSpPr/>
            <p:nvPr/>
          </p:nvSpPr>
          <p:spPr>
            <a:xfrm>
              <a:off x="4295611" y="4404851"/>
              <a:ext cx="689663" cy="1651819"/>
            </a:xfrm>
            <a:prstGeom prst="curvedLef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8420D6F-41F7-A52B-5D70-1496D8EFEF8D}"/>
                </a:ext>
              </a:extLst>
            </p:cNvPr>
            <p:cNvSpPr/>
            <p:nvPr/>
          </p:nvSpPr>
          <p:spPr>
            <a:xfrm>
              <a:off x="4985274" y="4914043"/>
              <a:ext cx="130012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÷ </a:t>
              </a:r>
              <a:r>
                <a:rPr lang="en-US" sz="28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  <a:endParaRPr lang="en-US" sz="40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E8C55263-C611-B259-8D21-A2013DA63E5B}"/>
              </a:ext>
            </a:extLst>
          </p:cNvPr>
          <p:cNvSpPr/>
          <p:nvPr/>
        </p:nvSpPr>
        <p:spPr>
          <a:xfrm>
            <a:off x="5927604" y="2885921"/>
            <a:ext cx="364532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/>
              <a:t>What is the </a:t>
            </a:r>
          </a:p>
          <a:p>
            <a:pPr algn="ctr"/>
            <a:r>
              <a:rPr lang="en-GB" sz="2800" b="1" dirty="0"/>
              <a:t>missing number?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C6F65D8-5325-5CEE-971A-8F41620180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4135" y="184900"/>
            <a:ext cx="1206232" cy="1159518"/>
          </a:xfrm>
          <a:prstGeom prst="rect">
            <a:avLst/>
          </a:prstGeom>
        </p:spPr>
      </p:pic>
      <p:grpSp>
        <p:nvGrpSpPr>
          <p:cNvPr id="517" name="Group 516">
            <a:extLst>
              <a:ext uri="{FF2B5EF4-FFF2-40B4-BE49-F238E27FC236}">
                <a16:creationId xmlns:a16="http://schemas.microsoft.com/office/drawing/2014/main" id="{A17C72A2-66E3-14EE-69F6-F1CE584EBA53}"/>
              </a:ext>
            </a:extLst>
          </p:cNvPr>
          <p:cNvGrpSpPr/>
          <p:nvPr/>
        </p:nvGrpSpPr>
        <p:grpSpPr>
          <a:xfrm>
            <a:off x="318254" y="5228110"/>
            <a:ext cx="3966984" cy="1024440"/>
            <a:chOff x="302497" y="642523"/>
            <a:chExt cx="3966984" cy="1024440"/>
          </a:xfrm>
        </p:grpSpPr>
        <p:pic>
          <p:nvPicPr>
            <p:cNvPr id="514" name="Picture 513" descr="A colorful square with letters and numbers&#10;&#10;AI-generated content may be incorrect.">
              <a:extLst>
                <a:ext uri="{FF2B5EF4-FFF2-40B4-BE49-F238E27FC236}">
                  <a16:creationId xmlns:a16="http://schemas.microsoft.com/office/drawing/2014/main" id="{B457F633-55CB-9F69-4CF1-9CBC1391A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2497" y="642523"/>
              <a:ext cx="3966984" cy="1024440"/>
            </a:xfrm>
            <a:prstGeom prst="rect">
              <a:avLst/>
            </a:prstGeom>
          </p:spPr>
        </p:pic>
        <p:pic>
          <p:nvPicPr>
            <p:cNvPr id="31" name="Picture 30" descr="A white letter on a gray background&#10;&#10;AI-generated content may be incorrect.">
              <a:extLst>
                <a:ext uri="{FF2B5EF4-FFF2-40B4-BE49-F238E27FC236}">
                  <a16:creationId xmlns:a16="http://schemas.microsoft.com/office/drawing/2014/main" id="{6644066C-9E71-A3F5-69A8-BD48BD808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2684" y="714389"/>
              <a:ext cx="728530" cy="412308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519" name="Group 518">
            <a:extLst>
              <a:ext uri="{FF2B5EF4-FFF2-40B4-BE49-F238E27FC236}">
                <a16:creationId xmlns:a16="http://schemas.microsoft.com/office/drawing/2014/main" id="{BD7D5732-06E4-97A0-5551-718BB64E48CB}"/>
              </a:ext>
            </a:extLst>
          </p:cNvPr>
          <p:cNvGrpSpPr/>
          <p:nvPr/>
        </p:nvGrpSpPr>
        <p:grpSpPr>
          <a:xfrm>
            <a:off x="328492" y="3745903"/>
            <a:ext cx="3956746" cy="1018280"/>
            <a:chOff x="302497" y="2156593"/>
            <a:chExt cx="3956746" cy="1018280"/>
          </a:xfrm>
        </p:grpSpPr>
        <p:pic>
          <p:nvPicPr>
            <p:cNvPr id="516" name="Picture 515" descr="A colorful square with letters and numbers&#10;&#10;AI-generated content may be incorrect.">
              <a:extLst>
                <a:ext uri="{FF2B5EF4-FFF2-40B4-BE49-F238E27FC236}">
                  <a16:creationId xmlns:a16="http://schemas.microsoft.com/office/drawing/2014/main" id="{EC0E0FD9-4730-887E-EB06-63481AB4C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2497" y="2156593"/>
              <a:ext cx="3956746" cy="1018280"/>
            </a:xfrm>
            <a:prstGeom prst="rect">
              <a:avLst/>
            </a:prstGeom>
          </p:spPr>
        </p:pic>
        <p:pic>
          <p:nvPicPr>
            <p:cNvPr id="44" name="Picture 43" descr="A white letter on a gray background&#10;&#10;AI-generated content may be incorrect.">
              <a:extLst>
                <a:ext uri="{FF2B5EF4-FFF2-40B4-BE49-F238E27FC236}">
                  <a16:creationId xmlns:a16="http://schemas.microsoft.com/office/drawing/2014/main" id="{2D0A6B99-5F63-270F-AF69-12CEE30A1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2852" y="2225813"/>
              <a:ext cx="728530" cy="412308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521" name="Group 520">
            <a:extLst>
              <a:ext uri="{FF2B5EF4-FFF2-40B4-BE49-F238E27FC236}">
                <a16:creationId xmlns:a16="http://schemas.microsoft.com/office/drawing/2014/main" id="{D73CFAEA-4735-E7CA-3130-FBB91AF952DD}"/>
              </a:ext>
            </a:extLst>
          </p:cNvPr>
          <p:cNvGrpSpPr/>
          <p:nvPr/>
        </p:nvGrpSpPr>
        <p:grpSpPr>
          <a:xfrm>
            <a:off x="306672" y="2256421"/>
            <a:ext cx="3978566" cy="1025554"/>
            <a:chOff x="302497" y="3664503"/>
            <a:chExt cx="3978566" cy="1025554"/>
          </a:xfrm>
        </p:grpSpPr>
        <p:pic>
          <p:nvPicPr>
            <p:cNvPr id="518" name="Picture 517" descr="A colorful square with letters and numbers&#10;&#10;AI-generated content may be incorrect.">
              <a:extLst>
                <a:ext uri="{FF2B5EF4-FFF2-40B4-BE49-F238E27FC236}">
                  <a16:creationId xmlns:a16="http://schemas.microsoft.com/office/drawing/2014/main" id="{2A7B08B9-DD27-9C64-29ED-4CADA9437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2497" y="3664503"/>
              <a:ext cx="3978566" cy="1025554"/>
            </a:xfrm>
            <a:prstGeom prst="rect">
              <a:avLst/>
            </a:prstGeom>
          </p:spPr>
        </p:pic>
        <p:pic>
          <p:nvPicPr>
            <p:cNvPr id="513" name="Picture 512" descr="A white letter on a gray background&#10;&#10;AI-generated content may be incorrect.">
              <a:extLst>
                <a:ext uri="{FF2B5EF4-FFF2-40B4-BE49-F238E27FC236}">
                  <a16:creationId xmlns:a16="http://schemas.microsoft.com/office/drawing/2014/main" id="{DBB797B1-EF0F-675B-2EB4-14E6FCECF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2684" y="3749615"/>
              <a:ext cx="728530" cy="412308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522" name="Group 521">
            <a:extLst>
              <a:ext uri="{FF2B5EF4-FFF2-40B4-BE49-F238E27FC236}">
                <a16:creationId xmlns:a16="http://schemas.microsoft.com/office/drawing/2014/main" id="{29FFD7FB-38B9-8D74-8993-AC8F7C45780B}"/>
              </a:ext>
            </a:extLst>
          </p:cNvPr>
          <p:cNvGrpSpPr/>
          <p:nvPr/>
        </p:nvGrpSpPr>
        <p:grpSpPr>
          <a:xfrm>
            <a:off x="292124" y="752391"/>
            <a:ext cx="3993114" cy="1040102"/>
            <a:chOff x="302497" y="5179687"/>
            <a:chExt cx="3993114" cy="1040102"/>
          </a:xfrm>
        </p:grpSpPr>
        <p:pic>
          <p:nvPicPr>
            <p:cNvPr id="520" name="Picture 519" descr="A colorful square with letters and numbers&#10;&#10;AI-generated content may be incorrect.">
              <a:extLst>
                <a:ext uri="{FF2B5EF4-FFF2-40B4-BE49-F238E27FC236}">
                  <a16:creationId xmlns:a16="http://schemas.microsoft.com/office/drawing/2014/main" id="{694AE3CC-FDA7-E750-DF93-A23EEC8339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2497" y="5179687"/>
              <a:ext cx="3993114" cy="1040102"/>
            </a:xfrm>
            <a:prstGeom prst="rect">
              <a:avLst/>
            </a:prstGeom>
          </p:spPr>
        </p:pic>
        <p:pic>
          <p:nvPicPr>
            <p:cNvPr id="515" name="Picture 514" descr="A white letter on a gray background&#10;&#10;AI-generated content may be incorrect.">
              <a:extLst>
                <a:ext uri="{FF2B5EF4-FFF2-40B4-BE49-F238E27FC236}">
                  <a16:creationId xmlns:a16="http://schemas.microsoft.com/office/drawing/2014/main" id="{F92A920D-77E6-75A5-97B3-4F7568A82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2684" y="5277598"/>
              <a:ext cx="728530" cy="412308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93C8021-179D-A9FE-98D3-CAA2599EDC46}"/>
              </a:ext>
            </a:extLst>
          </p:cNvPr>
          <p:cNvGrpSpPr/>
          <p:nvPr/>
        </p:nvGrpSpPr>
        <p:grpSpPr>
          <a:xfrm>
            <a:off x="5057512" y="1426478"/>
            <a:ext cx="1317192" cy="4079652"/>
            <a:chOff x="5058595" y="1364741"/>
            <a:chExt cx="1317192" cy="407965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07D6C59-B5E2-71CE-D658-53FAA6DA4D2F}"/>
                </a:ext>
              </a:extLst>
            </p:cNvPr>
            <p:cNvSpPr/>
            <p:nvPr/>
          </p:nvSpPr>
          <p:spPr>
            <a:xfrm>
              <a:off x="5075659" y="1364741"/>
              <a:ext cx="1300128" cy="707886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÷ </a:t>
              </a:r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endParaRPr lang="en-US" sz="28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79E68A2-45DF-4997-3E63-E8E6BBED22E9}"/>
                </a:ext>
              </a:extLst>
            </p:cNvPr>
            <p:cNvSpPr/>
            <p:nvPr/>
          </p:nvSpPr>
          <p:spPr>
            <a:xfrm>
              <a:off x="5075659" y="3041729"/>
              <a:ext cx="1300128" cy="707886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÷ </a:t>
              </a:r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endParaRPr lang="en-US" sz="28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EAABD73-B8C4-83CC-B3FC-7A70D9F7F68F}"/>
                </a:ext>
              </a:extLst>
            </p:cNvPr>
            <p:cNvSpPr/>
            <p:nvPr/>
          </p:nvSpPr>
          <p:spPr>
            <a:xfrm>
              <a:off x="5058595" y="4736507"/>
              <a:ext cx="1300128" cy="707886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÷ </a:t>
              </a:r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endParaRPr lang="en-US" sz="28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240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C77228-5A4C-1667-02E8-CD17A1168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4B609322-BED7-F4A4-D191-7FCA647A7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4A4B7089-62EB-F92A-DEA0-231EB271061F}"/>
              </a:ext>
            </a:extLst>
          </p:cNvPr>
          <p:cNvGrpSpPr/>
          <p:nvPr/>
        </p:nvGrpSpPr>
        <p:grpSpPr>
          <a:xfrm>
            <a:off x="6184924" y="3068239"/>
            <a:ext cx="2327705" cy="1651819"/>
            <a:chOff x="4295611" y="1101213"/>
            <a:chExt cx="2327705" cy="1651819"/>
          </a:xfrm>
        </p:grpSpPr>
        <p:sp>
          <p:nvSpPr>
            <p:cNvPr id="3" name="Arrow: Curved Left 2">
              <a:extLst>
                <a:ext uri="{FF2B5EF4-FFF2-40B4-BE49-F238E27FC236}">
                  <a16:creationId xmlns:a16="http://schemas.microsoft.com/office/drawing/2014/main" id="{3220AC22-7B22-D380-1B24-04C1F76D60E4}"/>
                </a:ext>
              </a:extLst>
            </p:cNvPr>
            <p:cNvSpPr/>
            <p:nvPr/>
          </p:nvSpPr>
          <p:spPr>
            <a:xfrm>
              <a:off x="4295611" y="1101213"/>
              <a:ext cx="689663" cy="1651819"/>
            </a:xfrm>
            <a:prstGeom prst="curvedLef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F23A0CF-F430-B8E3-3893-65B85CD0084F}"/>
                </a:ext>
              </a:extLst>
            </p:cNvPr>
            <p:cNvSpPr/>
            <p:nvPr/>
          </p:nvSpPr>
          <p:spPr>
            <a:xfrm>
              <a:off x="4985274" y="1571767"/>
              <a:ext cx="163804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÷</a:t>
              </a:r>
              <a:r>
                <a:rPr lang="en-US" sz="28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36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100</a:t>
              </a:r>
              <a:endParaRPr lang="en-US" sz="40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62C1636C-A65D-C4A7-62DA-E454A1547F13}"/>
              </a:ext>
            </a:extLst>
          </p:cNvPr>
          <p:cNvSpPr/>
          <p:nvPr/>
        </p:nvSpPr>
        <p:spPr>
          <a:xfrm>
            <a:off x="1811300" y="227403"/>
            <a:ext cx="552140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1" dirty="0"/>
              <a:t>What is the </a:t>
            </a:r>
          </a:p>
          <a:p>
            <a:pPr algn="ctr"/>
            <a:r>
              <a:rPr lang="en-GB" sz="4000" b="1" dirty="0"/>
              <a:t>missing number?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ECAC942-23A2-6955-A0DD-E2595EBCD1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765" y="157724"/>
            <a:ext cx="1206232" cy="1159518"/>
          </a:xfrm>
          <a:prstGeom prst="rect">
            <a:avLst/>
          </a:prstGeom>
        </p:spPr>
      </p:pic>
      <p:grpSp>
        <p:nvGrpSpPr>
          <p:cNvPr id="517" name="Group 516">
            <a:extLst>
              <a:ext uri="{FF2B5EF4-FFF2-40B4-BE49-F238E27FC236}">
                <a16:creationId xmlns:a16="http://schemas.microsoft.com/office/drawing/2014/main" id="{0FD2542E-2D35-E357-F256-37034D48A789}"/>
              </a:ext>
            </a:extLst>
          </p:cNvPr>
          <p:cNvGrpSpPr/>
          <p:nvPr/>
        </p:nvGrpSpPr>
        <p:grpSpPr>
          <a:xfrm>
            <a:off x="2025404" y="4073416"/>
            <a:ext cx="3966984" cy="1024440"/>
            <a:chOff x="302497" y="642523"/>
            <a:chExt cx="3966984" cy="1024440"/>
          </a:xfrm>
        </p:grpSpPr>
        <p:pic>
          <p:nvPicPr>
            <p:cNvPr id="514" name="Picture 513" descr="A colorful square with letters and numbers&#10;&#10;AI-generated content may be incorrect.">
              <a:extLst>
                <a:ext uri="{FF2B5EF4-FFF2-40B4-BE49-F238E27FC236}">
                  <a16:creationId xmlns:a16="http://schemas.microsoft.com/office/drawing/2014/main" id="{E1BA5F35-11C4-3101-888C-2CC5433F6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2497" y="642523"/>
              <a:ext cx="3966984" cy="1024440"/>
            </a:xfrm>
            <a:prstGeom prst="rect">
              <a:avLst/>
            </a:prstGeom>
          </p:spPr>
        </p:pic>
        <p:pic>
          <p:nvPicPr>
            <p:cNvPr id="31" name="Picture 30" descr="A white letter on a gray background&#10;&#10;AI-generated content may be incorrect.">
              <a:extLst>
                <a:ext uri="{FF2B5EF4-FFF2-40B4-BE49-F238E27FC236}">
                  <a16:creationId xmlns:a16="http://schemas.microsoft.com/office/drawing/2014/main" id="{58AA89E0-F6A5-C4F9-4935-B2BA06711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2684" y="714389"/>
              <a:ext cx="728530" cy="412308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521" name="Group 520">
            <a:extLst>
              <a:ext uri="{FF2B5EF4-FFF2-40B4-BE49-F238E27FC236}">
                <a16:creationId xmlns:a16="http://schemas.microsoft.com/office/drawing/2014/main" id="{42A7158C-351A-C855-24A1-A9084FB5D50E}"/>
              </a:ext>
            </a:extLst>
          </p:cNvPr>
          <p:cNvGrpSpPr/>
          <p:nvPr/>
        </p:nvGrpSpPr>
        <p:grpSpPr>
          <a:xfrm>
            <a:off x="2013822" y="2555462"/>
            <a:ext cx="3978566" cy="1025554"/>
            <a:chOff x="302497" y="3664503"/>
            <a:chExt cx="3978566" cy="1025554"/>
          </a:xfrm>
        </p:grpSpPr>
        <p:pic>
          <p:nvPicPr>
            <p:cNvPr id="518" name="Picture 517" descr="A colorful square with letters and numbers&#10;&#10;AI-generated content may be incorrect.">
              <a:extLst>
                <a:ext uri="{FF2B5EF4-FFF2-40B4-BE49-F238E27FC236}">
                  <a16:creationId xmlns:a16="http://schemas.microsoft.com/office/drawing/2014/main" id="{4208ECA4-465D-F91B-7FA7-A2C6C08AF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2497" y="3664503"/>
              <a:ext cx="3978566" cy="1025554"/>
            </a:xfrm>
            <a:prstGeom prst="rect">
              <a:avLst/>
            </a:prstGeom>
          </p:spPr>
        </p:pic>
        <p:pic>
          <p:nvPicPr>
            <p:cNvPr id="513" name="Picture 512" descr="A white letter on a gray background&#10;&#10;AI-generated content may be incorrect.">
              <a:extLst>
                <a:ext uri="{FF2B5EF4-FFF2-40B4-BE49-F238E27FC236}">
                  <a16:creationId xmlns:a16="http://schemas.microsoft.com/office/drawing/2014/main" id="{A5FC30BB-C9D0-4326-361A-946D55772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2684" y="3749615"/>
              <a:ext cx="728530" cy="412308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F0BDBA8-9DD3-74DD-D3DB-AC9D5ED1F2EE}"/>
              </a:ext>
            </a:extLst>
          </p:cNvPr>
          <p:cNvSpPr/>
          <p:nvPr/>
        </p:nvSpPr>
        <p:spPr>
          <a:xfrm>
            <a:off x="7043544" y="3560564"/>
            <a:ext cx="1300128" cy="707886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</a:t>
            </a:r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en-US" sz="2800" b="1" cap="none" spc="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16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D3C52E-CD99-EDBA-70FF-4D2BCE0DB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BA4A1BF-4D7F-FCCC-1C0B-556471707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2AD9FB4-B909-09F9-4880-DE9429DA9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EB7BD8E-E202-4E24-F05A-1D5F235A5F37}"/>
              </a:ext>
            </a:extLst>
          </p:cNvPr>
          <p:cNvSpPr/>
          <p:nvPr/>
        </p:nvSpPr>
        <p:spPr>
          <a:xfrm>
            <a:off x="1680750" y="659840"/>
            <a:ext cx="703949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2400 </a:t>
            </a:r>
            <a:r>
              <a:rPr lang="en-US" sz="6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</a:t>
            </a:r>
            <a:r>
              <a:rPr lang="en-US" sz="6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  = 24 </a:t>
            </a:r>
            <a:endParaRPr lang="en-US" sz="72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CB7A2E-5B2A-9933-BFBC-66399BC13249}"/>
              </a:ext>
            </a:extLst>
          </p:cNvPr>
          <p:cNvSpPr/>
          <p:nvPr/>
        </p:nvSpPr>
        <p:spPr>
          <a:xfrm>
            <a:off x="-294444" y="2551837"/>
            <a:ext cx="92319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I know  that </a:t>
            </a:r>
            <a:r>
              <a:rPr lang="en-GB" sz="5400" b="1" dirty="0"/>
              <a:t>2400</a:t>
            </a:r>
            <a:r>
              <a:rPr lang="en-GB" sz="5400" dirty="0"/>
              <a:t> is ______ times larger than </a:t>
            </a:r>
            <a:r>
              <a:rPr lang="en-GB" sz="5400" b="1" dirty="0"/>
              <a:t>24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02AD15-F9F9-DFE2-0427-844ECE5753BE}"/>
              </a:ext>
            </a:extLst>
          </p:cNvPr>
          <p:cNvSpPr/>
          <p:nvPr/>
        </p:nvSpPr>
        <p:spPr>
          <a:xfrm>
            <a:off x="36053" y="4766169"/>
            <a:ext cx="88400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So, </a:t>
            </a:r>
            <a:r>
              <a:rPr lang="en-GB" sz="5400" b="1" dirty="0"/>
              <a:t>2400 ÷ </a:t>
            </a:r>
            <a:r>
              <a:rPr lang="en-GB" sz="5400" dirty="0"/>
              <a:t> ____  equals </a:t>
            </a:r>
            <a:r>
              <a:rPr lang="en-GB" sz="5400" b="1" dirty="0"/>
              <a:t>24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719ECF-5150-E62D-181B-C3F79BDBF17C}"/>
              </a:ext>
            </a:extLst>
          </p:cNvPr>
          <p:cNvSpPr/>
          <p:nvPr/>
        </p:nvSpPr>
        <p:spPr>
          <a:xfrm>
            <a:off x="6168284" y="2492344"/>
            <a:ext cx="18973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</a:t>
            </a:r>
            <a:endParaRPr lang="en-US" sz="72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331616-37B4-D04F-D1CF-B2EF4DC247C4}"/>
              </a:ext>
            </a:extLst>
          </p:cNvPr>
          <p:cNvSpPr/>
          <p:nvPr/>
        </p:nvSpPr>
        <p:spPr>
          <a:xfrm>
            <a:off x="3628779" y="4696382"/>
            <a:ext cx="18864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</a:t>
            </a:r>
            <a:endParaRPr lang="en-US" sz="72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FF0AA2-3154-1E97-CFE7-6BBAF096BF7F}"/>
              </a:ext>
            </a:extLst>
          </p:cNvPr>
          <p:cNvSpPr/>
          <p:nvPr/>
        </p:nvSpPr>
        <p:spPr>
          <a:xfrm>
            <a:off x="1539020" y="670471"/>
            <a:ext cx="7722966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2400 </a:t>
            </a:r>
            <a:r>
              <a:rPr lang="en-US" sz="4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= 24 </a:t>
            </a:r>
            <a:endParaRPr lang="en-US" sz="72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35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22843B0-4DB0-E89A-642E-257D7EC81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0DCB4B7-E17D-62C9-69F5-84BD66054795}"/>
              </a:ext>
            </a:extLst>
          </p:cNvPr>
          <p:cNvSpPr/>
          <p:nvPr/>
        </p:nvSpPr>
        <p:spPr>
          <a:xfrm>
            <a:off x="1604227" y="911626"/>
            <a:ext cx="70394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570  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? = 57 </a:t>
            </a:r>
            <a:endParaRPr lang="en-US" sz="7200" b="1" cap="none" spc="0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430024-A91F-4510-AA55-345CB0FB2270}"/>
              </a:ext>
            </a:extLst>
          </p:cNvPr>
          <p:cNvSpPr/>
          <p:nvPr/>
        </p:nvSpPr>
        <p:spPr>
          <a:xfrm>
            <a:off x="-43983" y="2765116"/>
            <a:ext cx="92319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I know  that </a:t>
            </a:r>
            <a:r>
              <a:rPr lang="en-GB" sz="5400" b="1" dirty="0"/>
              <a:t>570</a:t>
            </a:r>
            <a:r>
              <a:rPr lang="en-GB" sz="5400" dirty="0"/>
              <a:t> is ____ times larger than </a:t>
            </a:r>
            <a:r>
              <a:rPr lang="en-GB" sz="5400" b="1" dirty="0"/>
              <a:t>57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1051BA-4A7A-39EE-E2A8-F5F6B75E755F}"/>
              </a:ext>
            </a:extLst>
          </p:cNvPr>
          <p:cNvSpPr/>
          <p:nvPr/>
        </p:nvSpPr>
        <p:spPr>
          <a:xfrm>
            <a:off x="569269" y="4766169"/>
            <a:ext cx="82922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So, </a:t>
            </a:r>
            <a:r>
              <a:rPr lang="en-GB" sz="5400" b="1" dirty="0"/>
              <a:t>570</a:t>
            </a:r>
            <a:r>
              <a:rPr lang="en-GB" sz="5400" dirty="0"/>
              <a:t> ÷ ____ equals </a:t>
            </a:r>
            <a:r>
              <a:rPr lang="en-GB" sz="5400" b="1" dirty="0"/>
              <a:t>57</a:t>
            </a:r>
            <a:r>
              <a:rPr lang="en-GB" sz="5400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29E7E2-D1D5-ED26-6331-DD22A260D52D}"/>
              </a:ext>
            </a:extLst>
          </p:cNvPr>
          <p:cNvSpPr/>
          <p:nvPr/>
        </p:nvSpPr>
        <p:spPr>
          <a:xfrm>
            <a:off x="5549879" y="2718949"/>
            <a:ext cx="14723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endParaRPr lang="en-US" sz="72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5452A1-3508-6B48-1517-172F67472C7D}"/>
              </a:ext>
            </a:extLst>
          </p:cNvPr>
          <p:cNvSpPr/>
          <p:nvPr/>
        </p:nvSpPr>
        <p:spPr>
          <a:xfrm>
            <a:off x="3835826" y="4773525"/>
            <a:ext cx="14723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endParaRPr lang="en-US" sz="72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C83586-AD23-BC1A-10D2-AF3905492C9A}"/>
              </a:ext>
            </a:extLst>
          </p:cNvPr>
          <p:cNvSpPr/>
          <p:nvPr/>
        </p:nvSpPr>
        <p:spPr>
          <a:xfrm>
            <a:off x="1774460" y="911626"/>
            <a:ext cx="6592791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570 ÷ 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 57 </a:t>
            </a:r>
            <a:endParaRPr lang="en-US" sz="7200" b="1" cap="none" spc="0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84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2141486" y="1730556"/>
            <a:ext cx="47436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2800  ÷    ?     = 280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4362246" y="1695815"/>
            <a:ext cx="101691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1357BD4-31EB-19CF-F139-610F3AD73819}"/>
              </a:ext>
            </a:extLst>
          </p:cNvPr>
          <p:cNvSpPr txBox="1"/>
          <p:nvPr/>
        </p:nvSpPr>
        <p:spPr>
          <a:xfrm>
            <a:off x="2141486" y="2759883"/>
            <a:ext cx="45592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3600  ÷    ?     = 36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649D3AD-9F53-B644-A85A-0D40C654CE1C}"/>
              </a:ext>
            </a:extLst>
          </p:cNvPr>
          <p:cNvSpPr txBox="1"/>
          <p:nvPr/>
        </p:nvSpPr>
        <p:spPr>
          <a:xfrm>
            <a:off x="2141486" y="3745114"/>
            <a:ext cx="4424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    ?     ÷  100  = 14 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48D2626-CFAD-5D71-3975-CE1F6B4B1321}"/>
              </a:ext>
            </a:extLst>
          </p:cNvPr>
          <p:cNvSpPr txBox="1"/>
          <p:nvPr/>
        </p:nvSpPr>
        <p:spPr>
          <a:xfrm>
            <a:off x="2141486" y="5805374"/>
            <a:ext cx="45592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9900 ÷    ?      = 99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FD58D13-3A3A-5FD3-6C74-66C19255D911}"/>
              </a:ext>
            </a:extLst>
          </p:cNvPr>
          <p:cNvSpPr txBox="1"/>
          <p:nvPr/>
        </p:nvSpPr>
        <p:spPr>
          <a:xfrm>
            <a:off x="2141486" y="4775244"/>
            <a:ext cx="4737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    ?     ÷    10  = 780 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4362246" y="2670276"/>
            <a:ext cx="103657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100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2796309" y="3680278"/>
            <a:ext cx="121710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1400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8029174F-2A65-0BFB-9A5A-20322836F9BB}"/>
              </a:ext>
            </a:extLst>
          </p:cNvPr>
          <p:cNvSpPr/>
          <p:nvPr/>
        </p:nvSpPr>
        <p:spPr>
          <a:xfrm>
            <a:off x="2796309" y="4702428"/>
            <a:ext cx="127239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7800</a:t>
            </a:r>
          </a:p>
        </p:txBody>
      </p:sp>
      <p:sp>
        <p:nvSpPr>
          <p:cNvPr id="509" name="Rectangle 508">
            <a:extLst>
              <a:ext uri="{FF2B5EF4-FFF2-40B4-BE49-F238E27FC236}">
                <a16:creationId xmlns:a16="http://schemas.microsoft.com/office/drawing/2014/main" id="{7C4FAF62-FBC3-86CF-5592-272EF8B6122B}"/>
              </a:ext>
            </a:extLst>
          </p:cNvPr>
          <p:cNvSpPr/>
          <p:nvPr/>
        </p:nvSpPr>
        <p:spPr>
          <a:xfrm>
            <a:off x="4268962" y="5675032"/>
            <a:ext cx="126246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4029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508" grpId="0" animBg="1"/>
      <p:bldP spid="50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artoon of a wizard hat holding a book&#10;&#10;AI-generated content may be incorrect.">
            <a:extLst>
              <a:ext uri="{FF2B5EF4-FFF2-40B4-BE49-F238E27FC236}">
                <a16:creationId xmlns:a16="http://schemas.microsoft.com/office/drawing/2014/main" id="{FD938027-A10A-E8F4-12A3-97825F045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1859" y="2403283"/>
            <a:ext cx="2457070" cy="20514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631411" y="3619320"/>
            <a:ext cx="539376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True: Can you explain why?</a:t>
            </a:r>
            <a:endParaRPr lang="en-GB" sz="6600" dirty="0">
              <a:solidFill>
                <a:srgbClr val="00B05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B5AB2D6-7851-EE52-7693-82678456BE2B}"/>
              </a:ext>
            </a:extLst>
          </p:cNvPr>
          <p:cNvGrpSpPr/>
          <p:nvPr/>
        </p:nvGrpSpPr>
        <p:grpSpPr>
          <a:xfrm>
            <a:off x="1547668" y="1356866"/>
            <a:ext cx="8599223" cy="2020610"/>
            <a:chOff x="2551992" y="1350547"/>
            <a:chExt cx="8599223" cy="1363156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C129A933-748A-9891-CA31-8EBCF7AD226A}"/>
                </a:ext>
              </a:extLst>
            </p:cNvPr>
            <p:cNvSpPr/>
            <p:nvPr/>
          </p:nvSpPr>
          <p:spPr>
            <a:xfrm>
              <a:off x="3588774" y="1350547"/>
              <a:ext cx="6353071" cy="1363156"/>
            </a:xfrm>
            <a:prstGeom prst="wedgeRoundRectCallout">
              <a:avLst>
                <a:gd name="adj1" fmla="val -71222"/>
                <a:gd name="adj2" fmla="val 4855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19C2E6E-76B6-284A-12E9-C7F2022357F0}"/>
                </a:ext>
              </a:extLst>
            </p:cNvPr>
            <p:cNvSpPr txBox="1"/>
            <p:nvPr/>
          </p:nvSpPr>
          <p:spPr>
            <a:xfrm>
              <a:off x="2551992" y="1376407"/>
              <a:ext cx="8599223" cy="1239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÷ 10 ÷ 10 = 5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Then </a:t>
              </a:r>
              <a:r>
                <a:rPr lang="en-US" sz="40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= 500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100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1365</TotalTime>
  <Words>170</Words>
  <Application>Microsoft Office PowerPoint</Application>
  <PresentationFormat>On-screen Show (4:3)</PresentationFormat>
  <Paragraphs>46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72</cp:revision>
  <dcterms:created xsi:type="dcterms:W3CDTF">2013-01-27T09:14:16Z</dcterms:created>
  <dcterms:modified xsi:type="dcterms:W3CDTF">2026-03-24T08:10:11Z</dcterms:modified>
  <cp:category/>
</cp:coreProperties>
</file>