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42" r:id="rId3"/>
    <p:sldId id="320" r:id="rId4"/>
    <p:sldId id="343" r:id="rId5"/>
    <p:sldId id="326" r:id="rId6"/>
    <p:sldId id="277" r:id="rId7"/>
    <p:sldId id="32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73911" y="82166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B9E15E-10FC-2855-F429-941CD192E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6059" y="2859358"/>
            <a:ext cx="4247540" cy="344951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75315" y="633587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75C59-4D8E-2479-FFAF-D836AF594D9F}"/>
              </a:ext>
            </a:extLst>
          </p:cNvPr>
          <p:cNvSpPr txBox="1"/>
          <p:nvPr/>
        </p:nvSpPr>
        <p:spPr>
          <a:xfrm>
            <a:off x="1752076" y="1032499"/>
            <a:ext cx="63871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Doubles Within 20 – Word Problems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414297" y="136588"/>
            <a:ext cx="46743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11 is 22</a:t>
            </a:r>
            <a:br>
              <a:rPr lang="en-US" sz="3600" b="1" dirty="0"/>
            </a:br>
            <a:r>
              <a:rPr lang="en-US" sz="3600" b="1" dirty="0"/>
              <a:t>Double 12 is 24</a:t>
            </a:r>
            <a:br>
              <a:rPr lang="en-US" sz="3600" b="1" dirty="0"/>
            </a:br>
            <a:r>
              <a:rPr lang="en-US" sz="3600" b="1" dirty="0"/>
              <a:t>Double 13 is 26</a:t>
            </a:r>
            <a:br>
              <a:rPr lang="en-US" sz="3600" b="1" dirty="0"/>
            </a:br>
            <a:r>
              <a:rPr lang="en-US" sz="3600" b="1" dirty="0"/>
              <a:t>Double 14 is 28</a:t>
            </a:r>
            <a:br>
              <a:rPr lang="en-US" sz="3600" b="1" dirty="0"/>
            </a:br>
            <a:r>
              <a:rPr lang="en-US" sz="3600" b="1" dirty="0"/>
              <a:t>Double 15 is 30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618507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618507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618507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618507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618507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16 is 32</a:t>
            </a:r>
            <a:br>
              <a:rPr lang="en-US" sz="3600" b="1" dirty="0"/>
            </a:br>
            <a:r>
              <a:rPr lang="en-US" sz="3600" b="1" dirty="0"/>
              <a:t>Double 17 is 34</a:t>
            </a:r>
            <a:br>
              <a:rPr lang="en-US" sz="3600" b="1" dirty="0"/>
            </a:br>
            <a:r>
              <a:rPr lang="en-US" sz="3600" b="1" dirty="0"/>
              <a:t>Double 18 is 36</a:t>
            </a:r>
            <a:br>
              <a:rPr lang="en-US" sz="3600" b="1" dirty="0"/>
            </a:br>
            <a:r>
              <a:rPr lang="en-US" sz="3600" b="1" dirty="0"/>
              <a:t>Double 19 is 38</a:t>
            </a:r>
            <a:br>
              <a:rPr lang="en-US" sz="3600" b="1" dirty="0"/>
            </a:br>
            <a:r>
              <a:rPr lang="en-US" sz="3600" b="1" dirty="0"/>
              <a:t>Double 20 is 40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193281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193281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193281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193281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193281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8F2E2D-1EE4-38A8-B9A2-86965CCE2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6F94503-70BF-B2B8-3755-84519B4C7405}"/>
              </a:ext>
            </a:extLst>
          </p:cNvPr>
          <p:cNvGrpSpPr/>
          <p:nvPr/>
        </p:nvGrpSpPr>
        <p:grpSpPr>
          <a:xfrm>
            <a:off x="1656735" y="121510"/>
            <a:ext cx="6858000" cy="6858000"/>
            <a:chOff x="1656735" y="121510"/>
            <a:chExt cx="6858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4A36A0-E1A6-289B-259A-CFB10CFAF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6735" y="121510"/>
              <a:ext cx="6858000" cy="6858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AE15D5-60B8-B657-DA76-F45F4E226950}"/>
                </a:ext>
              </a:extLst>
            </p:cNvPr>
            <p:cNvSpPr txBox="1"/>
            <p:nvPr/>
          </p:nvSpPr>
          <p:spPr>
            <a:xfrm>
              <a:off x="7182464" y="1098074"/>
              <a:ext cx="191728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948C1CB-4C78-3890-5161-A37AB9FF1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303CEB-C385-06F5-0F4E-C912C9A37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C0DD02-81B8-AFA6-C4E1-C95B0FC11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735" y="4431673"/>
            <a:ext cx="6563032" cy="171348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308DBE7-2491-445B-B1E4-85CBD172CEF5}"/>
              </a:ext>
            </a:extLst>
          </p:cNvPr>
          <p:cNvSpPr/>
          <p:nvPr/>
        </p:nvSpPr>
        <p:spPr>
          <a:xfrm>
            <a:off x="4382729" y="3125396"/>
            <a:ext cx="1420763" cy="1084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951659-D487-1117-4BCA-641FEE72D833}"/>
              </a:ext>
            </a:extLst>
          </p:cNvPr>
          <p:cNvGrpSpPr/>
          <p:nvPr/>
        </p:nvGrpSpPr>
        <p:grpSpPr>
          <a:xfrm>
            <a:off x="3089787" y="4943646"/>
            <a:ext cx="3991896" cy="992580"/>
            <a:chOff x="2576052" y="5597007"/>
            <a:chExt cx="3991896" cy="99258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FAE9224-D63D-4A18-590D-05AC14855376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E75F1D-160F-D340-86A2-3E8269677980}"/>
                </a:ext>
              </a:extLst>
            </p:cNvPr>
            <p:cNvGrpSpPr/>
            <p:nvPr/>
          </p:nvGrpSpPr>
          <p:grpSpPr>
            <a:xfrm>
              <a:off x="2576052" y="5597007"/>
              <a:ext cx="3546990" cy="992580"/>
              <a:chOff x="2576052" y="5597007"/>
              <a:chExt cx="3546990" cy="99258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D4D9781-7834-652C-CD23-F90C3813D652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D16CB4D-79D2-0AAE-2A4B-A25D9AFDAA58}"/>
                  </a:ext>
                </a:extLst>
              </p:cNvPr>
              <p:cNvSpPr/>
              <p:nvPr/>
            </p:nvSpPr>
            <p:spPr>
              <a:xfrm>
                <a:off x="3042124" y="5597008"/>
                <a:ext cx="1155291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B5391ED-E710-3EB1-F9AB-03CF016060BE}"/>
                  </a:ext>
                </a:extLst>
              </p:cNvPr>
              <p:cNvSpPr/>
              <p:nvPr/>
            </p:nvSpPr>
            <p:spPr>
              <a:xfrm>
                <a:off x="4967751" y="5597007"/>
                <a:ext cx="1155291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35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E5AEC8-CC59-2E0D-C737-79EA33195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445" y="-134302"/>
            <a:ext cx="6858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F5B1BC-F86B-5778-FF60-41C70389B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B3367-53A7-B0C3-DFA1-63F9D4E97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586" y="4211072"/>
            <a:ext cx="6563032" cy="192253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1ECE9E9-71A6-7BD3-43F5-58BF32593D1C}"/>
              </a:ext>
            </a:extLst>
          </p:cNvPr>
          <p:cNvSpPr/>
          <p:nvPr/>
        </p:nvSpPr>
        <p:spPr>
          <a:xfrm>
            <a:off x="4380885" y="3014973"/>
            <a:ext cx="1365456" cy="1084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ED16A8-62F8-F074-BA43-36B8F64E4823}"/>
              </a:ext>
            </a:extLst>
          </p:cNvPr>
          <p:cNvGrpSpPr/>
          <p:nvPr/>
        </p:nvGrpSpPr>
        <p:grpSpPr>
          <a:xfrm>
            <a:off x="2930015" y="5069338"/>
            <a:ext cx="3991896" cy="992580"/>
            <a:chOff x="2576052" y="5597007"/>
            <a:chExt cx="3991896" cy="99258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1396028-2755-A012-397A-64BBBDA98FD3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98591E8-319A-DA2C-B059-DDE3ABC62E5D}"/>
                </a:ext>
              </a:extLst>
            </p:cNvPr>
            <p:cNvGrpSpPr/>
            <p:nvPr/>
          </p:nvGrpSpPr>
          <p:grpSpPr>
            <a:xfrm>
              <a:off x="2576052" y="5597007"/>
              <a:ext cx="3546990" cy="992580"/>
              <a:chOff x="2576052" y="5597007"/>
              <a:chExt cx="3546990" cy="99258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E63FDA8-5D35-E018-6416-B5793C99E266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B03A721-E494-27A1-8362-7F610A58AC4F}"/>
                  </a:ext>
                </a:extLst>
              </p:cNvPr>
              <p:cNvSpPr/>
              <p:nvPr/>
            </p:nvSpPr>
            <p:spPr>
              <a:xfrm>
                <a:off x="3042124" y="5597008"/>
                <a:ext cx="1155291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15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E87EEB6-723D-0496-603B-30E83DDDD85B}"/>
                  </a:ext>
                </a:extLst>
              </p:cNvPr>
              <p:cNvSpPr/>
              <p:nvPr/>
            </p:nvSpPr>
            <p:spPr>
              <a:xfrm>
                <a:off x="4967751" y="5597007"/>
                <a:ext cx="1155291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835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6CD3DB-D401-0994-E932-E9F204520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F3312B-4A7D-F02A-3284-4D52A7C38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3FFCFB-B72C-272B-18F3-D44A707EA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FFD45A-7CE4-C9D5-0383-1F8817B5744F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14 flowers</a:t>
            </a:r>
            <a:r>
              <a:rPr lang="en-US" sz="2800" dirty="0"/>
              <a:t> in one vase.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14 flowers</a:t>
            </a:r>
            <a:r>
              <a:rPr lang="en-US" sz="2800" dirty="0"/>
              <a:t> in another vase.</a:t>
            </a:r>
            <a:br>
              <a:rPr lang="en-US" sz="2800" dirty="0"/>
            </a:br>
            <a:r>
              <a:rPr lang="en-US" sz="2800" b="1" dirty="0"/>
              <a:t>How many flowers are there altogether?</a:t>
            </a:r>
            <a:endParaRPr lang="en-US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25505E-8721-A6F1-A4E9-E950CAD91125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FE68A86-9699-4C86-EB67-E01584E6A667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FF628A-25E3-1F45-BB5D-1EC13474F183}"/>
                </a:ext>
              </a:extLst>
            </p:cNvPr>
            <p:cNvGrpSpPr/>
            <p:nvPr/>
          </p:nvGrpSpPr>
          <p:grpSpPr>
            <a:xfrm>
              <a:off x="2576052" y="5597009"/>
              <a:ext cx="3617052" cy="992581"/>
              <a:chOff x="2576052" y="5597009"/>
              <a:chExt cx="3617052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9DF4CF3-9D36-7B02-52B7-8D3E152A8AE1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65B1BBD-9B41-06BF-8FF2-269D67095132}"/>
                  </a:ext>
                </a:extLst>
              </p:cNvPr>
              <p:cNvSpPr/>
              <p:nvPr/>
            </p:nvSpPr>
            <p:spPr>
              <a:xfrm>
                <a:off x="3082411" y="5597011"/>
                <a:ext cx="1119658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14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F44D97A-5CC0-548D-7387-922625940D50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1119658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14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823D3152-5EEB-830C-0D7B-0BB3C1F0A760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521667-7E37-AC6E-0EAE-F54BEF1E552D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A4A378-0549-68F1-4B0A-857017F9BF31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6746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292C3-FA1A-F727-4950-8427DBF1828F}"/>
              </a:ext>
            </a:extLst>
          </p:cNvPr>
          <p:cNvSpPr txBox="1"/>
          <p:nvPr/>
        </p:nvSpPr>
        <p:spPr>
          <a:xfrm>
            <a:off x="576409" y="1518598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17 cupcakes</a:t>
            </a:r>
            <a:r>
              <a:rPr lang="en-US" sz="3600" dirty="0"/>
              <a:t> on one tray.</a:t>
            </a:r>
            <a:br>
              <a:rPr lang="en-US" sz="3600" dirty="0"/>
            </a:br>
            <a:r>
              <a:rPr lang="en-US" sz="3600" dirty="0"/>
              <a:t>There are </a:t>
            </a:r>
            <a:r>
              <a:rPr lang="en-US" sz="3600" b="1" dirty="0"/>
              <a:t>17 cupcakes</a:t>
            </a:r>
            <a:r>
              <a:rPr lang="en-US" sz="3600" dirty="0"/>
              <a:t> on another tray.</a:t>
            </a:r>
            <a:br>
              <a:rPr lang="en-US" sz="3600" dirty="0"/>
            </a:br>
            <a:r>
              <a:rPr lang="en-US" sz="3600" b="1" dirty="0"/>
              <a:t>How many cupcakes are there in total?</a:t>
            </a:r>
            <a:endParaRPr lang="en-GB" sz="3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5DA196-6999-A219-C756-C29423BABB59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F98DE0B-B1D4-1063-BC8F-8C8E452FDD47}"/>
                </a:ext>
              </a:extLst>
            </p:cNvPr>
            <p:cNvGrpSpPr/>
            <p:nvPr/>
          </p:nvGrpSpPr>
          <p:grpSpPr>
            <a:xfrm>
              <a:off x="2852577" y="5572052"/>
              <a:ext cx="3991896" cy="992581"/>
              <a:chOff x="2576052" y="5597009"/>
              <a:chExt cx="3991896" cy="99258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59FD865-671F-89EE-F239-1739F55BB561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C96DCEA-05D2-072B-C611-BDD7B6E3B166}"/>
                  </a:ext>
                </a:extLst>
              </p:cNvPr>
              <p:cNvGrpSpPr/>
              <p:nvPr/>
            </p:nvGrpSpPr>
            <p:grpSpPr>
              <a:xfrm>
                <a:off x="2576052" y="5597009"/>
                <a:ext cx="3631800" cy="992581"/>
                <a:chOff x="2576052" y="5597009"/>
                <a:chExt cx="3631800" cy="992581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AB54A53-7D6F-9541-B526-38CF5588590E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98D5962-C130-2E10-E0A4-943B43B88084}"/>
                    </a:ext>
                  </a:extLst>
                </p:cNvPr>
                <p:cNvSpPr/>
                <p:nvPr/>
              </p:nvSpPr>
              <p:spPr>
                <a:xfrm>
                  <a:off x="3161069" y="5597011"/>
                  <a:ext cx="1134406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17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B16F406-6DB4-1574-DBA6-E394AFEF4CBB}"/>
                    </a:ext>
                  </a:extLst>
                </p:cNvPr>
                <p:cNvSpPr/>
                <p:nvPr/>
              </p:nvSpPr>
              <p:spPr>
                <a:xfrm>
                  <a:off x="5073446" y="5597009"/>
                  <a:ext cx="1134406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17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D38C1146-8BB7-3CFD-7337-CC581B9CE376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75B335-B377-F734-1418-48570D0984A3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5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5B2FD5-7A8C-2974-7DE5-D8EE6BF1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F02843-70CF-40A4-71FA-0D49FBA7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E3CB5C-8F5B-DDEE-DE93-4C514606E175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56DA163-5A46-B3E5-1422-81B5DDDFF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680ED063-61F2-1186-8DFE-4DC7833B2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1FF0BE-6D3E-9E56-27CC-6CC08980375D}"/>
              </a:ext>
            </a:extLst>
          </p:cNvPr>
          <p:cNvSpPr txBox="1"/>
          <p:nvPr/>
        </p:nvSpPr>
        <p:spPr>
          <a:xfrm>
            <a:off x="714059" y="1657059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19 cars</a:t>
            </a:r>
            <a:r>
              <a:rPr lang="en-US" sz="3600" dirty="0"/>
              <a:t> in one car park.</a:t>
            </a:r>
            <a:br>
              <a:rPr lang="en-US" sz="3600" dirty="0"/>
            </a:br>
            <a:r>
              <a:rPr lang="en-US" sz="3600" dirty="0"/>
              <a:t>There are </a:t>
            </a:r>
            <a:r>
              <a:rPr lang="en-US" sz="3600" b="1" dirty="0"/>
              <a:t>19 cars</a:t>
            </a:r>
            <a:r>
              <a:rPr lang="en-US" sz="3600" dirty="0"/>
              <a:t> in another car park.</a:t>
            </a:r>
            <a:br>
              <a:rPr lang="en-US" sz="3600" dirty="0"/>
            </a:br>
            <a:r>
              <a:rPr lang="en-US" sz="3600" dirty="0"/>
              <a:t>How many cars are there in total?</a:t>
            </a:r>
            <a:endParaRPr lang="en-GB" sz="3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09DAAA-927C-1C8E-7A81-1602BB20975D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34B111-4191-81E6-507B-AA234507194E}"/>
                </a:ext>
              </a:extLst>
            </p:cNvPr>
            <p:cNvGrpSpPr/>
            <p:nvPr/>
          </p:nvGrpSpPr>
          <p:grpSpPr>
            <a:xfrm>
              <a:off x="2852577" y="5572054"/>
              <a:ext cx="3991896" cy="992579"/>
              <a:chOff x="2576052" y="5597011"/>
              <a:chExt cx="3991896" cy="992579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D7E3FF6-4540-7F0A-2C46-7192F0BCC3E7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35EAB65-7B14-D39F-B80F-FFAB6DB66D5C}"/>
                  </a:ext>
                </a:extLst>
              </p:cNvPr>
              <p:cNvGrpSpPr/>
              <p:nvPr/>
            </p:nvGrpSpPr>
            <p:grpSpPr>
              <a:xfrm>
                <a:off x="2576052" y="5597011"/>
                <a:ext cx="3666820" cy="992579"/>
                <a:chOff x="2576052" y="5597011"/>
                <a:chExt cx="3666820" cy="992579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F04A579-4E96-B8BD-4954-5DF4AD7ADE77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EDDEA2E-0234-299E-51B6-DAD10D6CA916}"/>
                    </a:ext>
                  </a:extLst>
                </p:cNvPr>
                <p:cNvSpPr/>
                <p:nvPr/>
              </p:nvSpPr>
              <p:spPr>
                <a:xfrm>
                  <a:off x="3078719" y="5597011"/>
                  <a:ext cx="1134406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19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DDF76B2-F48A-6842-0A2C-DEAB4845D1DD}"/>
                    </a:ext>
                  </a:extLst>
                </p:cNvPr>
                <p:cNvSpPr/>
                <p:nvPr/>
              </p:nvSpPr>
              <p:spPr>
                <a:xfrm>
                  <a:off x="4956069" y="5597011"/>
                  <a:ext cx="1286803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19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21F8E417-AAC0-948A-E870-7B59830B72C1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3BF91E-37DA-7821-620C-1F3440FEE97D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3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528</TotalTime>
  <Words>168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42</cp:revision>
  <dcterms:created xsi:type="dcterms:W3CDTF">2013-01-27T09:14:16Z</dcterms:created>
  <dcterms:modified xsi:type="dcterms:W3CDTF">2026-03-05T11:56:04Z</dcterms:modified>
  <cp:category/>
</cp:coreProperties>
</file>