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3" r:id="rId2"/>
    <p:sldId id="295" r:id="rId3"/>
    <p:sldId id="296" r:id="rId4"/>
    <p:sldId id="298" r:id="rId5"/>
    <p:sldId id="299" r:id="rId6"/>
    <p:sldId id="30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24/03/2026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4164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6" name="Picture 5" descr="A cartoon of a wizard&#10;&#10;AI-generated content may be incorrect.">
            <a:extLst>
              <a:ext uri="{FF2B5EF4-FFF2-40B4-BE49-F238E27FC236}">
                <a16:creationId xmlns:a16="http://schemas.microsoft.com/office/drawing/2014/main" id="{648A0BE5-D8F1-64E3-4C6A-E5D4A4D05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078" y="3058631"/>
            <a:ext cx="4192086" cy="38913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4FC482-C157-CEE1-8A7D-DF99290C9018}"/>
              </a:ext>
            </a:extLst>
          </p:cNvPr>
          <p:cNvSpPr txBox="1"/>
          <p:nvPr/>
        </p:nvSpPr>
        <p:spPr>
          <a:xfrm>
            <a:off x="1012722" y="895741"/>
            <a:ext cx="79247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 Missing numbers </a:t>
            </a:r>
          </a:p>
          <a:p>
            <a:pPr algn="ctr"/>
            <a:r>
              <a:rPr lang="en-US" sz="5400" dirty="0"/>
              <a:t>(division word problems)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503899" y="51296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Recap: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487E75-6EA9-91C9-D557-095609682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114EA7-CF85-AB78-AB20-0F4840ED5322}"/>
              </a:ext>
            </a:extLst>
          </p:cNvPr>
          <p:cNvSpPr txBox="1"/>
          <p:nvPr/>
        </p:nvSpPr>
        <p:spPr>
          <a:xfrm>
            <a:off x="2141486" y="1730556"/>
            <a:ext cx="4743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3300  ÷    ?     = 330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33DD1D-1526-5006-FBCE-13BB85EA1A46}"/>
              </a:ext>
            </a:extLst>
          </p:cNvPr>
          <p:cNvSpPr/>
          <p:nvPr/>
        </p:nvSpPr>
        <p:spPr>
          <a:xfrm>
            <a:off x="4362246" y="1695815"/>
            <a:ext cx="101691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B44E1A-5CB5-996E-8571-F9D931CA7F40}"/>
              </a:ext>
            </a:extLst>
          </p:cNvPr>
          <p:cNvSpPr txBox="1"/>
          <p:nvPr/>
        </p:nvSpPr>
        <p:spPr>
          <a:xfrm>
            <a:off x="2141486" y="2759883"/>
            <a:ext cx="4559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7800  ÷    ?     = 78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6CD5C2-4745-2B33-574E-0B57C6913D39}"/>
              </a:ext>
            </a:extLst>
          </p:cNvPr>
          <p:cNvSpPr txBox="1"/>
          <p:nvPr/>
        </p:nvSpPr>
        <p:spPr>
          <a:xfrm>
            <a:off x="2141486" y="3745114"/>
            <a:ext cx="4366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   ?     ÷  100  = 55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826A94-9EF0-45B4-95A5-4F8F2C06A07F}"/>
              </a:ext>
            </a:extLst>
          </p:cNvPr>
          <p:cNvSpPr txBox="1"/>
          <p:nvPr/>
        </p:nvSpPr>
        <p:spPr>
          <a:xfrm>
            <a:off x="2141486" y="4775244"/>
            <a:ext cx="4487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    ?    ÷    10  = 26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67CB41-D2D0-C0DD-E4FA-69EC9D92FEFF}"/>
              </a:ext>
            </a:extLst>
          </p:cNvPr>
          <p:cNvSpPr/>
          <p:nvPr/>
        </p:nvSpPr>
        <p:spPr>
          <a:xfrm>
            <a:off x="4362246" y="2670276"/>
            <a:ext cx="103657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1BF87-88CC-B9C7-B6CF-494710048304}"/>
              </a:ext>
            </a:extLst>
          </p:cNvPr>
          <p:cNvSpPr/>
          <p:nvPr/>
        </p:nvSpPr>
        <p:spPr>
          <a:xfrm>
            <a:off x="2756755" y="3694236"/>
            <a:ext cx="1217108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5500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EE06D6-6359-18B7-3940-50E37F760E9C}"/>
              </a:ext>
            </a:extLst>
          </p:cNvPr>
          <p:cNvSpPr/>
          <p:nvPr/>
        </p:nvSpPr>
        <p:spPr>
          <a:xfrm>
            <a:off x="2729113" y="4737119"/>
            <a:ext cx="1272392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260</a:t>
            </a:r>
          </a:p>
        </p:txBody>
      </p:sp>
    </p:spTree>
    <p:extLst>
      <p:ext uri="{BB962C8B-B14F-4D97-AF65-F5344CB8AC3E}">
        <p14:creationId xmlns:p14="http://schemas.microsoft.com/office/powerpoint/2010/main" val="414496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73A0E-FE15-7305-5E5A-7249C6D5F8E7}"/>
              </a:ext>
            </a:extLst>
          </p:cNvPr>
          <p:cNvSpPr txBox="1"/>
          <p:nvPr/>
        </p:nvSpPr>
        <p:spPr>
          <a:xfrm>
            <a:off x="1155289" y="75470"/>
            <a:ext cx="8146026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A shop has </a:t>
            </a:r>
            <a:r>
              <a:rPr lang="en-US" sz="3600" b="1" dirty="0"/>
              <a:t>480 apples</a:t>
            </a:r>
            <a:r>
              <a:rPr lang="en-US" sz="3600" dirty="0"/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3600" dirty="0"/>
              <a:t>They pack them into bags of </a:t>
            </a:r>
            <a:r>
              <a:rPr lang="en-US" sz="3600" b="1" dirty="0"/>
              <a:t>___ apples</a:t>
            </a:r>
            <a:r>
              <a:rPr lang="en-US" sz="36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600" dirty="0"/>
              <a:t>There are </a:t>
            </a:r>
            <a:r>
              <a:rPr lang="en-US" sz="3600" b="1" dirty="0"/>
              <a:t>48 bags</a:t>
            </a:r>
            <a:r>
              <a:rPr lang="en-US" sz="3600" dirty="0"/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3600" dirty="0"/>
              <a:t>How many apples in each bag?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2E50B4-3072-4080-DC9A-723BF4A40625}"/>
              </a:ext>
            </a:extLst>
          </p:cNvPr>
          <p:cNvGrpSpPr/>
          <p:nvPr/>
        </p:nvGrpSpPr>
        <p:grpSpPr>
          <a:xfrm>
            <a:off x="1026341" y="3595134"/>
            <a:ext cx="8146026" cy="1463782"/>
            <a:chOff x="1026341" y="3595134"/>
            <a:chExt cx="8146026" cy="14637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0D10EB-1035-CE96-8741-00CA738A1ADF}"/>
                </a:ext>
              </a:extLst>
            </p:cNvPr>
            <p:cNvSpPr txBox="1"/>
            <p:nvPr/>
          </p:nvSpPr>
          <p:spPr>
            <a:xfrm>
              <a:off x="1026341" y="4135586"/>
              <a:ext cx="814602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5400" dirty="0">
                  <a:latin typeface="Arial Rounded MT Bold" panose="020F0704030504030204" pitchFamily="34" charset="0"/>
                </a:rPr>
                <a:t>480  ÷   ___  = 48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E3BBD3-C40C-E419-A111-0925D05F73D8}"/>
                </a:ext>
              </a:extLst>
            </p:cNvPr>
            <p:cNvSpPr/>
            <p:nvPr/>
          </p:nvSpPr>
          <p:spPr>
            <a:xfrm>
              <a:off x="4894454" y="3595134"/>
              <a:ext cx="1159518" cy="14474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ln w="19050"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?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61B3221-C823-9246-8497-942DD7A28EF3}"/>
              </a:ext>
            </a:extLst>
          </p:cNvPr>
          <p:cNvSpPr/>
          <p:nvPr/>
        </p:nvSpPr>
        <p:spPr>
          <a:xfrm>
            <a:off x="4776074" y="3748900"/>
            <a:ext cx="1396277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D0CCC-E785-D5CF-0699-2263F3F87D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976"/>
          <a:stretch>
            <a:fillRect/>
          </a:stretch>
        </p:blipFill>
        <p:spPr>
          <a:xfrm>
            <a:off x="117986" y="3534696"/>
            <a:ext cx="2792361" cy="33233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0C453B-1EB4-D491-B4E5-4994335F7A33}"/>
              </a:ext>
            </a:extLst>
          </p:cNvPr>
          <p:cNvSpPr/>
          <p:nvPr/>
        </p:nvSpPr>
        <p:spPr>
          <a:xfrm>
            <a:off x="6649512" y="662906"/>
            <a:ext cx="1159518" cy="10777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6328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169D95-6B2D-3F7F-6359-9096D11B7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5435E9A-77BE-6F10-9056-814DE8DE2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3B1797A-1E1E-D2AE-394A-4BF34F771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A7871E-DCF6-2875-0620-68B52CFC344C}"/>
              </a:ext>
            </a:extLst>
          </p:cNvPr>
          <p:cNvSpPr txBox="1"/>
          <p:nvPr/>
        </p:nvSpPr>
        <p:spPr>
          <a:xfrm>
            <a:off x="1155289" y="75470"/>
            <a:ext cx="8146026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A teacher has </a:t>
            </a:r>
            <a:r>
              <a:rPr lang="en-US" sz="3600" b="1" dirty="0"/>
              <a:t>6300 counters</a:t>
            </a:r>
            <a:r>
              <a:rPr lang="en-US" sz="3600" dirty="0"/>
              <a:t>. She shares them equally between </a:t>
            </a:r>
            <a:r>
              <a:rPr lang="en-US" sz="3600" b="1" dirty="0"/>
              <a:t>___ groups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Each group gets </a:t>
            </a:r>
            <a:r>
              <a:rPr lang="en-US" sz="3600" b="1" dirty="0"/>
              <a:t>63 counters</a:t>
            </a:r>
            <a:r>
              <a:rPr lang="en-US" sz="3600" dirty="0"/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3600" dirty="0"/>
              <a:t>How many groups are there?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A51AD5-809E-0465-3627-998F93F45B6B}"/>
              </a:ext>
            </a:extLst>
          </p:cNvPr>
          <p:cNvGrpSpPr/>
          <p:nvPr/>
        </p:nvGrpSpPr>
        <p:grpSpPr>
          <a:xfrm>
            <a:off x="1026341" y="3595134"/>
            <a:ext cx="8146026" cy="1463782"/>
            <a:chOff x="1026341" y="3595134"/>
            <a:chExt cx="8146026" cy="14637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1BA314-5D1D-FB0B-52B6-286AE2FB47F6}"/>
                </a:ext>
              </a:extLst>
            </p:cNvPr>
            <p:cNvSpPr txBox="1"/>
            <p:nvPr/>
          </p:nvSpPr>
          <p:spPr>
            <a:xfrm>
              <a:off x="1026341" y="4135586"/>
              <a:ext cx="814602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5400" dirty="0">
                  <a:latin typeface="Arial Rounded MT Bold" panose="020F0704030504030204" pitchFamily="34" charset="0"/>
                </a:rPr>
                <a:t>6300  ÷   ___  = 63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039B69-AB6E-45F8-8C95-8652F26A1941}"/>
                </a:ext>
              </a:extLst>
            </p:cNvPr>
            <p:cNvSpPr/>
            <p:nvPr/>
          </p:nvSpPr>
          <p:spPr>
            <a:xfrm>
              <a:off x="4894454" y="3595134"/>
              <a:ext cx="1159518" cy="14474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ln w="19050"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?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AEA2CB9-8155-186D-6133-B67A6451F572}"/>
              </a:ext>
            </a:extLst>
          </p:cNvPr>
          <p:cNvSpPr/>
          <p:nvPr/>
        </p:nvSpPr>
        <p:spPr>
          <a:xfrm>
            <a:off x="4658087" y="3748900"/>
            <a:ext cx="1772210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8A72BD-ADA9-10C1-10B5-294EB3EF8763}"/>
              </a:ext>
            </a:extLst>
          </p:cNvPr>
          <p:cNvSpPr/>
          <p:nvPr/>
        </p:nvSpPr>
        <p:spPr>
          <a:xfrm>
            <a:off x="6053972" y="627330"/>
            <a:ext cx="1159518" cy="10777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2C15C6-8EEA-48B7-FC71-37CAEA0D4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025" r="23288"/>
          <a:stretch>
            <a:fillRect/>
          </a:stretch>
        </p:blipFill>
        <p:spPr>
          <a:xfrm>
            <a:off x="-54080" y="3496459"/>
            <a:ext cx="241873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3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5CC47-A6A8-444E-CDF8-331F4DA54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C51BC46-01CB-693D-B435-E8547D56A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DBBF77-2444-D3C0-D454-A5A3718DC473}"/>
              </a:ext>
            </a:extLst>
          </p:cNvPr>
          <p:cNvSpPr txBox="1"/>
          <p:nvPr/>
        </p:nvSpPr>
        <p:spPr>
          <a:xfrm>
            <a:off x="1155289" y="75470"/>
            <a:ext cx="8146026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A school orders </a:t>
            </a:r>
            <a:r>
              <a:rPr lang="en-US" sz="3600" b="1" dirty="0"/>
              <a:t>270 pencils</a:t>
            </a:r>
            <a:r>
              <a:rPr lang="en-US" sz="3600" dirty="0"/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3600" dirty="0"/>
              <a:t>They are shared equally so each </a:t>
            </a:r>
          </a:p>
          <a:p>
            <a:pPr algn="ctr">
              <a:lnSpc>
                <a:spcPct val="150000"/>
              </a:lnSpc>
            </a:pPr>
            <a:r>
              <a:rPr lang="en-US" sz="3600" dirty="0"/>
              <a:t>class gets </a:t>
            </a:r>
            <a:r>
              <a:rPr lang="en-US" sz="3600" b="1" dirty="0"/>
              <a:t>27 pencils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classes are there?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B613CC-1DEF-7089-DA24-0F94DD14256B}"/>
              </a:ext>
            </a:extLst>
          </p:cNvPr>
          <p:cNvGrpSpPr/>
          <p:nvPr/>
        </p:nvGrpSpPr>
        <p:grpSpPr>
          <a:xfrm>
            <a:off x="1026341" y="3595134"/>
            <a:ext cx="8146026" cy="1463782"/>
            <a:chOff x="1026341" y="3595134"/>
            <a:chExt cx="8146026" cy="14637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792DFE-38AD-487F-D20E-E430CC9EF6BF}"/>
                </a:ext>
              </a:extLst>
            </p:cNvPr>
            <p:cNvSpPr txBox="1"/>
            <p:nvPr/>
          </p:nvSpPr>
          <p:spPr>
            <a:xfrm>
              <a:off x="1026341" y="4135586"/>
              <a:ext cx="814602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5400" dirty="0">
                  <a:latin typeface="Arial Rounded MT Bold" panose="020F0704030504030204" pitchFamily="34" charset="0"/>
                </a:rPr>
                <a:t>270  ÷   ___  = 27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B96A68-437C-F07F-D51C-6B38C4DBDAA9}"/>
                </a:ext>
              </a:extLst>
            </p:cNvPr>
            <p:cNvSpPr/>
            <p:nvPr/>
          </p:nvSpPr>
          <p:spPr>
            <a:xfrm>
              <a:off x="4894454" y="3595134"/>
              <a:ext cx="1159518" cy="14474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ln w="19050"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?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EA22280-A0D2-8CF9-A6F6-AA8CBD8F84F4}"/>
              </a:ext>
            </a:extLst>
          </p:cNvPr>
          <p:cNvSpPr/>
          <p:nvPr/>
        </p:nvSpPr>
        <p:spPr>
          <a:xfrm>
            <a:off x="4475627" y="3748900"/>
            <a:ext cx="1772210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78B58-21E7-A20E-CDDD-BEF9D5B123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29" b="19503"/>
          <a:stretch>
            <a:fillRect/>
          </a:stretch>
        </p:blipFill>
        <p:spPr>
          <a:xfrm>
            <a:off x="0" y="3171612"/>
            <a:ext cx="2356213" cy="3458120"/>
          </a:xfrm>
          <a:prstGeom prst="rect">
            <a:avLst/>
          </a:prstGeom>
        </p:spPr>
      </p:pic>
      <p:pic>
        <p:nvPicPr>
          <p:cNvPr id="4" name="Picture 3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A65E5C32-DFF6-2B3A-5E87-481DC83D1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7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F38592-B043-BE92-8BC6-F4398BD36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BBB7904-D9EB-F5D9-85BF-D5051C62B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2CE6CD-F97F-8A09-1BD2-0260F4DF689E}"/>
              </a:ext>
            </a:extLst>
          </p:cNvPr>
          <p:cNvSpPr txBox="1"/>
          <p:nvPr/>
        </p:nvSpPr>
        <p:spPr>
          <a:xfrm>
            <a:off x="1155289" y="75470"/>
            <a:ext cx="8146026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A shop has </a:t>
            </a:r>
            <a:r>
              <a:rPr lang="en-US" sz="3600" b="1" dirty="0"/>
              <a:t>5400 stickers</a:t>
            </a:r>
            <a:r>
              <a:rPr lang="en-US" sz="3600" dirty="0"/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3600" dirty="0"/>
              <a:t>They are shared so each </a:t>
            </a:r>
          </a:p>
          <a:p>
            <a:pPr algn="ctr">
              <a:lnSpc>
                <a:spcPct val="150000"/>
              </a:lnSpc>
            </a:pPr>
            <a:r>
              <a:rPr lang="en-US" sz="3600" dirty="0"/>
              <a:t>pack has </a:t>
            </a:r>
            <a:r>
              <a:rPr lang="en-US" sz="3600" b="1" dirty="0"/>
              <a:t>54 stickers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packs are there?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A1D631-C7C2-0871-F89F-ECF9FDF496AC}"/>
              </a:ext>
            </a:extLst>
          </p:cNvPr>
          <p:cNvGrpSpPr/>
          <p:nvPr/>
        </p:nvGrpSpPr>
        <p:grpSpPr>
          <a:xfrm>
            <a:off x="1026341" y="3595134"/>
            <a:ext cx="8146026" cy="1463782"/>
            <a:chOff x="1026341" y="3595134"/>
            <a:chExt cx="8146026" cy="14637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9E9284-F7FD-06B7-59F8-7D4B1CBB87A3}"/>
                </a:ext>
              </a:extLst>
            </p:cNvPr>
            <p:cNvSpPr txBox="1"/>
            <p:nvPr/>
          </p:nvSpPr>
          <p:spPr>
            <a:xfrm>
              <a:off x="1026341" y="4135586"/>
              <a:ext cx="814602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5400" dirty="0">
                  <a:latin typeface="Arial Rounded MT Bold" panose="020F0704030504030204" pitchFamily="34" charset="0"/>
                </a:rPr>
                <a:t>5400  ÷   ___  = 54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37A9428-629B-D509-5913-A9B921D7AB76}"/>
                </a:ext>
              </a:extLst>
            </p:cNvPr>
            <p:cNvSpPr/>
            <p:nvPr/>
          </p:nvSpPr>
          <p:spPr>
            <a:xfrm>
              <a:off x="5116320" y="3595134"/>
              <a:ext cx="1159518" cy="14474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ln w="19050"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?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C30D5E5-75C8-B3A1-A4A6-3E46DD64A7CA}"/>
              </a:ext>
            </a:extLst>
          </p:cNvPr>
          <p:cNvSpPr/>
          <p:nvPr/>
        </p:nvSpPr>
        <p:spPr>
          <a:xfrm>
            <a:off x="4685228" y="3699958"/>
            <a:ext cx="1772210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100</a:t>
            </a:r>
          </a:p>
        </p:txBody>
      </p:sp>
      <p:pic>
        <p:nvPicPr>
          <p:cNvPr id="4" name="Picture 3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0F16BE7-EA05-1602-DE2F-6A656407B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E1EBE2-6EFB-DACA-1603-EB8C307D26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837" r="13615"/>
          <a:stretch>
            <a:fillRect/>
          </a:stretch>
        </p:blipFill>
        <p:spPr>
          <a:xfrm>
            <a:off x="-126483" y="4135586"/>
            <a:ext cx="2563544" cy="25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3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1443</TotalTime>
  <Words>182</Words>
  <Application>Microsoft Office PowerPoint</Application>
  <PresentationFormat>On-screen Show (4:3)</PresentationFormat>
  <Paragraphs>40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80</cp:revision>
  <dcterms:created xsi:type="dcterms:W3CDTF">2013-01-27T09:14:16Z</dcterms:created>
  <dcterms:modified xsi:type="dcterms:W3CDTF">2026-03-24T08:12:34Z</dcterms:modified>
  <cp:category/>
</cp:coreProperties>
</file>