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91" r:id="rId2"/>
    <p:sldId id="295" r:id="rId3"/>
    <p:sldId id="296" r:id="rId4"/>
    <p:sldId id="299" r:id="rId5"/>
    <p:sldId id="298" r:id="rId6"/>
    <p:sldId id="300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247" autoAdjust="0"/>
  </p:normalViewPr>
  <p:slideViewPr>
    <p:cSldViewPr snapToGrid="0" snapToObjects="1">
      <p:cViewPr varScale="1">
        <p:scale>
          <a:sx n="102" d="100"/>
          <a:sy n="102" d="100"/>
        </p:scale>
        <p:origin x="1164" y="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2EE65-5826-497D-B3EB-9C4477D3F274}" type="datetimeFigureOut">
              <a:rPr lang="en-GB" smtClean="0"/>
              <a:t>24/03/2026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081F6-350E-46C2-A15E-16C39E4E1A8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5950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081F6-350E-46C2-A15E-16C39E4E1A8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449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ithmagician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4164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4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88230" y="6324990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3"/>
              </a:rPr>
              <a:t>www.arithmagicians.com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4FC482-C157-CEE1-8A7D-DF99290C9018}"/>
              </a:ext>
            </a:extLst>
          </p:cNvPr>
          <p:cNvSpPr txBox="1"/>
          <p:nvPr/>
        </p:nvSpPr>
        <p:spPr>
          <a:xfrm>
            <a:off x="1012722" y="895741"/>
            <a:ext cx="79247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/>
              <a:t> Missing numbers </a:t>
            </a:r>
          </a:p>
          <a:p>
            <a:pPr algn="ctr"/>
            <a:r>
              <a:rPr lang="en-US" sz="5400" dirty="0"/>
              <a:t>(division word problems)</a:t>
            </a:r>
            <a:endParaRPr lang="en-GB" sz="5400" dirty="0"/>
          </a:p>
        </p:txBody>
      </p:sp>
      <p:pic>
        <p:nvPicPr>
          <p:cNvPr id="4" name="Picture 3" descr="A cartoon of a hat holding a book and a plate of food&#10;&#10;AI-generated content may be incorrect.">
            <a:extLst>
              <a:ext uri="{FF2B5EF4-FFF2-40B4-BE49-F238E27FC236}">
                <a16:creationId xmlns:a16="http://schemas.microsoft.com/office/drawing/2014/main" id="{C2C7420A-B75E-662A-8F2B-DCA3BE70B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79" y="3159164"/>
            <a:ext cx="3347890" cy="353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71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93DD5C-FDC6-673E-73CD-41B29EEB7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Rectangle 500">
            <a:extLst>
              <a:ext uri="{FF2B5EF4-FFF2-40B4-BE49-F238E27FC236}">
                <a16:creationId xmlns:a16="http://schemas.microsoft.com/office/drawing/2014/main" id="{D148D0B8-E647-EBBB-5331-2EAF2A1D9597}"/>
              </a:ext>
            </a:extLst>
          </p:cNvPr>
          <p:cNvSpPr/>
          <p:nvPr/>
        </p:nvSpPr>
        <p:spPr>
          <a:xfrm>
            <a:off x="503899" y="51296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Recap:</a:t>
            </a:r>
          </a:p>
        </p:txBody>
      </p:sp>
      <p:pic>
        <p:nvPicPr>
          <p:cNvPr id="502" name="Picture 50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D0B345A-8B0E-FC12-F22B-2BD7EF5C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487E75-6EA9-91C9-D557-095609682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114EA7-CF85-AB78-AB20-0F4840ED5322}"/>
              </a:ext>
            </a:extLst>
          </p:cNvPr>
          <p:cNvSpPr txBox="1"/>
          <p:nvPr/>
        </p:nvSpPr>
        <p:spPr>
          <a:xfrm>
            <a:off x="2141486" y="1730556"/>
            <a:ext cx="47436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1)  8600  ÷    ?     = 860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33DD1D-1526-5006-FBCE-13BB85EA1A46}"/>
              </a:ext>
            </a:extLst>
          </p:cNvPr>
          <p:cNvSpPr/>
          <p:nvPr/>
        </p:nvSpPr>
        <p:spPr>
          <a:xfrm>
            <a:off x="4362246" y="1695815"/>
            <a:ext cx="101691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B44E1A-5CB5-996E-8571-F9D931CA7F40}"/>
              </a:ext>
            </a:extLst>
          </p:cNvPr>
          <p:cNvSpPr txBox="1"/>
          <p:nvPr/>
        </p:nvSpPr>
        <p:spPr>
          <a:xfrm>
            <a:off x="2141486" y="2759883"/>
            <a:ext cx="45592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2)  9900  ÷    ?     = 99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6CD5C2-4745-2B33-574E-0B57C6913D39}"/>
              </a:ext>
            </a:extLst>
          </p:cNvPr>
          <p:cNvSpPr txBox="1"/>
          <p:nvPr/>
        </p:nvSpPr>
        <p:spPr>
          <a:xfrm>
            <a:off x="2141486" y="3745114"/>
            <a:ext cx="43669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3)     ?     ÷  100  = 44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826A94-9EF0-45B4-95A5-4F8F2C06A07F}"/>
              </a:ext>
            </a:extLst>
          </p:cNvPr>
          <p:cNvSpPr txBox="1"/>
          <p:nvPr/>
        </p:nvSpPr>
        <p:spPr>
          <a:xfrm>
            <a:off x="2141486" y="4775244"/>
            <a:ext cx="43636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4)      ?    ÷    10  = 74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67CB41-D2D0-C0DD-E4FA-69EC9D92FEFF}"/>
              </a:ext>
            </a:extLst>
          </p:cNvPr>
          <p:cNvSpPr/>
          <p:nvPr/>
        </p:nvSpPr>
        <p:spPr>
          <a:xfrm>
            <a:off x="4362246" y="2670276"/>
            <a:ext cx="103657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100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01BF87-88CC-B9C7-B6CF-494710048304}"/>
              </a:ext>
            </a:extLst>
          </p:cNvPr>
          <p:cNvSpPr/>
          <p:nvPr/>
        </p:nvSpPr>
        <p:spPr>
          <a:xfrm>
            <a:off x="2756755" y="3694236"/>
            <a:ext cx="1217108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4400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EE06D6-6359-18B7-3940-50E37F760E9C}"/>
              </a:ext>
            </a:extLst>
          </p:cNvPr>
          <p:cNvSpPr/>
          <p:nvPr/>
        </p:nvSpPr>
        <p:spPr>
          <a:xfrm>
            <a:off x="2729113" y="4737119"/>
            <a:ext cx="1272392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740</a:t>
            </a:r>
          </a:p>
        </p:txBody>
      </p:sp>
    </p:spTree>
    <p:extLst>
      <p:ext uri="{BB962C8B-B14F-4D97-AF65-F5344CB8AC3E}">
        <p14:creationId xmlns:p14="http://schemas.microsoft.com/office/powerpoint/2010/main" val="414496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22843B0-4DB0-E89A-642E-257D7EC81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86" y="75470"/>
            <a:ext cx="1159518" cy="1159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373A0E-FE15-7305-5E5A-7249C6D5F8E7}"/>
              </a:ext>
            </a:extLst>
          </p:cNvPr>
          <p:cNvSpPr txBox="1"/>
          <p:nvPr/>
        </p:nvSpPr>
        <p:spPr>
          <a:xfrm>
            <a:off x="1026341" y="187787"/>
            <a:ext cx="8146026" cy="3330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/>
              <a:t>A school orders </a:t>
            </a:r>
            <a:r>
              <a:rPr lang="en-US" sz="3600" b="1" dirty="0"/>
              <a:t>230 pencils</a:t>
            </a:r>
            <a:r>
              <a:rPr lang="en-US" sz="3600" dirty="0"/>
              <a:t>. </a:t>
            </a:r>
          </a:p>
          <a:p>
            <a:pPr algn="ctr">
              <a:lnSpc>
                <a:spcPct val="150000"/>
              </a:lnSpc>
            </a:pPr>
            <a:r>
              <a:rPr lang="en-US" sz="3600" dirty="0"/>
              <a:t>They are shared equally so each class gets </a:t>
            </a:r>
            <a:r>
              <a:rPr lang="en-US" sz="3600" b="1" dirty="0"/>
              <a:t>23 pencils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How many classes are there?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2E50B4-3072-4080-DC9A-723BF4A40625}"/>
              </a:ext>
            </a:extLst>
          </p:cNvPr>
          <p:cNvGrpSpPr/>
          <p:nvPr/>
        </p:nvGrpSpPr>
        <p:grpSpPr>
          <a:xfrm>
            <a:off x="1026341" y="3595134"/>
            <a:ext cx="8146026" cy="1463782"/>
            <a:chOff x="1026341" y="3595134"/>
            <a:chExt cx="8146026" cy="146378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40D10EB-1035-CE96-8741-00CA738A1ADF}"/>
                </a:ext>
              </a:extLst>
            </p:cNvPr>
            <p:cNvSpPr txBox="1"/>
            <p:nvPr/>
          </p:nvSpPr>
          <p:spPr>
            <a:xfrm>
              <a:off x="1026341" y="4135586"/>
              <a:ext cx="814602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5400" dirty="0">
                  <a:latin typeface="Arial Rounded MT Bold" panose="020F0704030504030204" pitchFamily="34" charset="0"/>
                </a:rPr>
                <a:t>230  ÷   ___  = 23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CE3BBD3-C40C-E419-A111-0925D05F73D8}"/>
                </a:ext>
              </a:extLst>
            </p:cNvPr>
            <p:cNvSpPr/>
            <p:nvPr/>
          </p:nvSpPr>
          <p:spPr>
            <a:xfrm>
              <a:off x="4894454" y="3595134"/>
              <a:ext cx="1159518" cy="14474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ln w="19050">
                    <a:solidFill>
                      <a:schemeClr val="tx1"/>
                    </a:solidFill>
                  </a:ln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?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61B3221-C823-9246-8497-942DD7A28EF3}"/>
              </a:ext>
            </a:extLst>
          </p:cNvPr>
          <p:cNvSpPr/>
          <p:nvPr/>
        </p:nvSpPr>
        <p:spPr>
          <a:xfrm>
            <a:off x="4776074" y="3748900"/>
            <a:ext cx="1396277" cy="1447448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89ED90-005A-519E-503D-959AF99AAA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372"/>
          <a:stretch>
            <a:fillRect/>
          </a:stretch>
        </p:blipFill>
        <p:spPr>
          <a:xfrm>
            <a:off x="13683" y="2985970"/>
            <a:ext cx="2283212" cy="373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8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5CC47-A6A8-444E-CDF8-331F4DA54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C51BC46-01CB-693D-B435-E8547D56A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DBBF77-2444-D3C0-D454-A5A3718DC473}"/>
              </a:ext>
            </a:extLst>
          </p:cNvPr>
          <p:cNvSpPr txBox="1"/>
          <p:nvPr/>
        </p:nvSpPr>
        <p:spPr>
          <a:xfrm>
            <a:off x="1128464" y="124475"/>
            <a:ext cx="8146026" cy="2499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/>
              <a:t>A library has </a:t>
            </a:r>
            <a:r>
              <a:rPr lang="en-US" sz="3600" b="1" dirty="0"/>
              <a:t>2800 books</a:t>
            </a:r>
            <a:r>
              <a:rPr lang="en-US" sz="3600" dirty="0"/>
              <a:t>. </a:t>
            </a:r>
          </a:p>
          <a:p>
            <a:pPr algn="ctr">
              <a:lnSpc>
                <a:spcPct val="150000"/>
              </a:lnSpc>
            </a:pPr>
            <a:r>
              <a:rPr lang="en-US" sz="3600" dirty="0"/>
              <a:t>Each shelf holds </a:t>
            </a:r>
            <a:r>
              <a:rPr lang="en-US" sz="3600" b="1" dirty="0"/>
              <a:t>28 books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How many shelves are there?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CB613CC-1DEF-7089-DA24-0F94DD14256B}"/>
              </a:ext>
            </a:extLst>
          </p:cNvPr>
          <p:cNvGrpSpPr/>
          <p:nvPr/>
        </p:nvGrpSpPr>
        <p:grpSpPr>
          <a:xfrm>
            <a:off x="1050784" y="2863243"/>
            <a:ext cx="8146026" cy="1463782"/>
            <a:chOff x="1026341" y="3595134"/>
            <a:chExt cx="8146026" cy="146378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D792DFE-38AD-487F-D20E-E430CC9EF6BF}"/>
                </a:ext>
              </a:extLst>
            </p:cNvPr>
            <p:cNvSpPr txBox="1"/>
            <p:nvPr/>
          </p:nvSpPr>
          <p:spPr>
            <a:xfrm>
              <a:off x="1026341" y="4135586"/>
              <a:ext cx="814602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5400" dirty="0">
                  <a:latin typeface="Arial Rounded MT Bold" panose="020F0704030504030204" pitchFamily="34" charset="0"/>
                </a:rPr>
                <a:t>2800   ÷    ___  = 28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B96A68-437C-F07F-D51C-6B38C4DBDAA9}"/>
                </a:ext>
              </a:extLst>
            </p:cNvPr>
            <p:cNvSpPr/>
            <p:nvPr/>
          </p:nvSpPr>
          <p:spPr>
            <a:xfrm>
              <a:off x="5201477" y="3595134"/>
              <a:ext cx="1159518" cy="14474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ln w="19050">
                    <a:solidFill>
                      <a:schemeClr val="tx1"/>
                    </a:solidFill>
                  </a:ln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?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1EA22280-A0D2-8CF9-A6F6-AA8CBD8F84F4}"/>
              </a:ext>
            </a:extLst>
          </p:cNvPr>
          <p:cNvSpPr/>
          <p:nvPr/>
        </p:nvSpPr>
        <p:spPr>
          <a:xfrm>
            <a:off x="4827910" y="2986776"/>
            <a:ext cx="1772210" cy="1447448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100</a:t>
            </a:r>
          </a:p>
        </p:txBody>
      </p:sp>
      <p:pic>
        <p:nvPicPr>
          <p:cNvPr id="4" name="Picture 3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A65E5C32-DFF6-2B3A-5E87-481DC83D1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27ACE8-7434-E5B5-9902-1E2C6F9848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629" t="25916" r="50000" b="13466"/>
          <a:stretch>
            <a:fillRect/>
          </a:stretch>
        </p:blipFill>
        <p:spPr>
          <a:xfrm>
            <a:off x="0" y="4168642"/>
            <a:ext cx="2819708" cy="268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7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169D95-6B2D-3F7F-6359-9096D11B7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45435E9A-77BE-6F10-9056-814DE8DE2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3B1797A-1E1E-D2AE-394A-4BF34F771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A7871E-DCF6-2875-0620-68B52CFC344C}"/>
              </a:ext>
            </a:extLst>
          </p:cNvPr>
          <p:cNvSpPr txBox="1"/>
          <p:nvPr/>
        </p:nvSpPr>
        <p:spPr>
          <a:xfrm>
            <a:off x="1026341" y="150663"/>
            <a:ext cx="8146026" cy="2499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/>
              <a:t>A shop packs </a:t>
            </a:r>
            <a:r>
              <a:rPr lang="en-US" sz="3600" b="1" dirty="0"/>
              <a:t>4500 sweets</a:t>
            </a:r>
            <a:r>
              <a:rPr lang="en-US" sz="3600" dirty="0"/>
              <a:t> into bags.</a:t>
            </a:r>
            <a:br>
              <a:rPr lang="en-US" sz="3600" dirty="0"/>
            </a:br>
            <a:r>
              <a:rPr lang="en-US" sz="3600" dirty="0"/>
              <a:t>Each bag contains </a:t>
            </a:r>
            <a:r>
              <a:rPr lang="en-US" sz="3600" b="1" dirty="0"/>
              <a:t>45 sweets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How many bags are made?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AA51AD5-809E-0465-3627-998F93F45B6B}"/>
              </a:ext>
            </a:extLst>
          </p:cNvPr>
          <p:cNvGrpSpPr/>
          <p:nvPr/>
        </p:nvGrpSpPr>
        <p:grpSpPr>
          <a:xfrm>
            <a:off x="1111182" y="3017009"/>
            <a:ext cx="8146026" cy="1463782"/>
            <a:chOff x="1026341" y="3595134"/>
            <a:chExt cx="8146026" cy="146378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E1BA314-5D1D-FB0B-52B6-286AE2FB47F6}"/>
                </a:ext>
              </a:extLst>
            </p:cNvPr>
            <p:cNvSpPr txBox="1"/>
            <p:nvPr/>
          </p:nvSpPr>
          <p:spPr>
            <a:xfrm>
              <a:off x="1026341" y="4135586"/>
              <a:ext cx="814602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5400" dirty="0">
                  <a:latin typeface="Arial Rounded MT Bold" panose="020F0704030504030204" pitchFamily="34" charset="0"/>
                </a:rPr>
                <a:t>4500  ÷   ___  = 45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B039B69-AB6E-45F8-8C95-8652F26A1941}"/>
                </a:ext>
              </a:extLst>
            </p:cNvPr>
            <p:cNvSpPr/>
            <p:nvPr/>
          </p:nvSpPr>
          <p:spPr>
            <a:xfrm>
              <a:off x="4894454" y="3595134"/>
              <a:ext cx="1159518" cy="14474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ln w="19050">
                    <a:solidFill>
                      <a:schemeClr val="tx1"/>
                    </a:solidFill>
                  </a:ln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?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AEA2CB9-8155-186D-6133-B67A6451F572}"/>
              </a:ext>
            </a:extLst>
          </p:cNvPr>
          <p:cNvSpPr/>
          <p:nvPr/>
        </p:nvSpPr>
        <p:spPr>
          <a:xfrm>
            <a:off x="4742928" y="3170775"/>
            <a:ext cx="1772210" cy="1447448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64AF57-B8EC-6D8E-E14A-934420D6B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29841"/>
            <a:ext cx="2488676" cy="373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3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F38592-B043-BE92-8BC6-F4398BD36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BBB7904-D9EB-F5D9-85BF-D5051C62B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2CE6CD-F97F-8A09-1BD2-0260F4DF689E}"/>
              </a:ext>
            </a:extLst>
          </p:cNvPr>
          <p:cNvSpPr txBox="1"/>
          <p:nvPr/>
        </p:nvSpPr>
        <p:spPr>
          <a:xfrm>
            <a:off x="1155289" y="208986"/>
            <a:ext cx="8146026" cy="2499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/>
              <a:t>A shop packs </a:t>
            </a:r>
            <a:r>
              <a:rPr lang="en-US" sz="3600" b="1" dirty="0"/>
              <a:t>8400 oranges</a:t>
            </a:r>
            <a:r>
              <a:rPr lang="en-US" sz="3600" dirty="0"/>
              <a:t> into bags.</a:t>
            </a:r>
            <a:br>
              <a:rPr lang="en-US" sz="3600" dirty="0"/>
            </a:br>
            <a:r>
              <a:rPr lang="en-US" sz="3600" dirty="0"/>
              <a:t>Each bag contains </a:t>
            </a:r>
            <a:r>
              <a:rPr lang="en-US" sz="3600" b="1" dirty="0"/>
              <a:t>84 oranges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How many bags are made?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A1D631-C7C2-0871-F89F-ECF9FDF496AC}"/>
              </a:ext>
            </a:extLst>
          </p:cNvPr>
          <p:cNvGrpSpPr/>
          <p:nvPr/>
        </p:nvGrpSpPr>
        <p:grpSpPr>
          <a:xfrm>
            <a:off x="1043307" y="2968067"/>
            <a:ext cx="8146026" cy="1463782"/>
            <a:chOff x="1026341" y="3595134"/>
            <a:chExt cx="8146026" cy="146378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9E9284-F7FD-06B7-59F8-7D4B1CBB87A3}"/>
                </a:ext>
              </a:extLst>
            </p:cNvPr>
            <p:cNvSpPr txBox="1"/>
            <p:nvPr/>
          </p:nvSpPr>
          <p:spPr>
            <a:xfrm>
              <a:off x="1026341" y="4135586"/>
              <a:ext cx="814602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5400" dirty="0">
                  <a:latin typeface="Arial Rounded MT Bold" panose="020F0704030504030204" pitchFamily="34" charset="0"/>
                </a:rPr>
                <a:t>8400  ÷   ___  = 84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37A9428-629B-D509-5913-A9B921D7AB76}"/>
                </a:ext>
              </a:extLst>
            </p:cNvPr>
            <p:cNvSpPr/>
            <p:nvPr/>
          </p:nvSpPr>
          <p:spPr>
            <a:xfrm>
              <a:off x="5116320" y="3595134"/>
              <a:ext cx="1159518" cy="14474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ln w="19050">
                    <a:solidFill>
                      <a:schemeClr val="tx1"/>
                    </a:solidFill>
                  </a:ln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?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C30D5E5-75C8-B3A1-A4A6-3E46DD64A7CA}"/>
              </a:ext>
            </a:extLst>
          </p:cNvPr>
          <p:cNvSpPr/>
          <p:nvPr/>
        </p:nvSpPr>
        <p:spPr>
          <a:xfrm>
            <a:off x="4702194" y="3072891"/>
            <a:ext cx="1772210" cy="1447448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100</a:t>
            </a:r>
          </a:p>
        </p:txBody>
      </p:sp>
      <p:pic>
        <p:nvPicPr>
          <p:cNvPr id="4" name="Picture 3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0F16BE7-EA05-1602-DE2F-6A656407B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BF423C-543B-95EB-9A71-9BC505B3B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6840" y="2708453"/>
            <a:ext cx="3051840" cy="457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3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1404</TotalTime>
  <Words>166</Words>
  <Application>Microsoft Office PowerPoint</Application>
  <PresentationFormat>On-screen Show (4:3)</PresentationFormat>
  <Paragraphs>32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73</cp:revision>
  <dcterms:created xsi:type="dcterms:W3CDTF">2013-01-27T09:14:16Z</dcterms:created>
  <dcterms:modified xsi:type="dcterms:W3CDTF">2026-03-24T09:37:13Z</dcterms:modified>
  <cp:category/>
</cp:coreProperties>
</file>