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326" r:id="rId3"/>
    <p:sldId id="324" r:id="rId4"/>
    <p:sldId id="268" r:id="rId5"/>
    <p:sldId id="323" r:id="rId6"/>
    <p:sldId id="277" r:id="rId7"/>
    <p:sldId id="325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28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04/03/2026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3485041" y="160535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2: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4D5BB57-6749-5800-AC50-FE7F0D6A2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14020" y="3069914"/>
            <a:ext cx="3322204" cy="302840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10000" y="6277983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51466A-A4B2-4243-1798-C5CF90189488}"/>
              </a:ext>
            </a:extLst>
          </p:cNvPr>
          <p:cNvSpPr txBox="1"/>
          <p:nvPr/>
        </p:nvSpPr>
        <p:spPr>
          <a:xfrm>
            <a:off x="1380379" y="1059993"/>
            <a:ext cx="65739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Halving Word Problems (Within 20)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DE5C76-E6F7-EAD9-B7FE-55A24EA7FC99}"/>
              </a:ext>
            </a:extLst>
          </p:cNvPr>
          <p:cNvSpPr/>
          <p:nvPr/>
        </p:nvSpPr>
        <p:spPr>
          <a:xfrm>
            <a:off x="2819054" y="136588"/>
            <a:ext cx="38648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🎵 Let’s Say </a:t>
            </a:r>
          </a:p>
          <a:p>
            <a:pPr algn="ctr"/>
            <a:r>
              <a:rPr lang="en-US" sz="5400" dirty="0"/>
              <a:t>Our Halves!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BC487DE-E14D-ECE0-94F1-BC6D4F45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F4474D-38A7-EEA0-7A1D-1D701E93ADA2}"/>
              </a:ext>
            </a:extLst>
          </p:cNvPr>
          <p:cNvSpPr txBox="1"/>
          <p:nvPr/>
        </p:nvSpPr>
        <p:spPr>
          <a:xfrm>
            <a:off x="3154189" y="2073362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   Halve 12 is 6</a:t>
            </a:r>
            <a:br>
              <a:rPr lang="en-US" sz="3600" b="1" dirty="0"/>
            </a:br>
            <a:r>
              <a:rPr lang="en-US" sz="3600" b="1" dirty="0"/>
              <a:t>   Halve 14 is 7</a:t>
            </a:r>
            <a:br>
              <a:rPr lang="en-US" sz="3600" b="1" dirty="0"/>
            </a:br>
            <a:r>
              <a:rPr lang="en-US" sz="3600" b="1" dirty="0"/>
              <a:t>   Halve 16 is 8</a:t>
            </a:r>
            <a:br>
              <a:rPr lang="en-US" sz="3600" b="1" dirty="0"/>
            </a:br>
            <a:r>
              <a:rPr lang="en-US" sz="3600" b="1" dirty="0"/>
              <a:t>   Halve 18 is 9</a:t>
            </a:r>
            <a:br>
              <a:rPr lang="en-US" sz="3600" b="1" dirty="0"/>
            </a:br>
            <a:r>
              <a:rPr lang="en-US" sz="3600" b="1" dirty="0"/>
              <a:t>   Halve 20 is 10</a:t>
            </a:r>
            <a:endParaRPr lang="en-GB" sz="3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3A271B-8C34-95BD-AAE7-0DAB6BFDB127}"/>
              </a:ext>
            </a:extLst>
          </p:cNvPr>
          <p:cNvSpPr/>
          <p:nvPr/>
        </p:nvSpPr>
        <p:spPr>
          <a:xfrm>
            <a:off x="5681003" y="2290916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B5DB67-D339-004F-93F1-A1550D9830AD}"/>
              </a:ext>
            </a:extLst>
          </p:cNvPr>
          <p:cNvSpPr/>
          <p:nvPr/>
        </p:nvSpPr>
        <p:spPr>
          <a:xfrm>
            <a:off x="5681003" y="3043635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FCCFEF-F6C3-A7F1-B01E-EDEE87B0ADBA}"/>
              </a:ext>
            </a:extLst>
          </p:cNvPr>
          <p:cNvSpPr/>
          <p:nvPr/>
        </p:nvSpPr>
        <p:spPr>
          <a:xfrm>
            <a:off x="5681003" y="3910040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47430A-D291-4202-7EA3-C8B77695B7A7}"/>
              </a:ext>
            </a:extLst>
          </p:cNvPr>
          <p:cNvSpPr/>
          <p:nvPr/>
        </p:nvSpPr>
        <p:spPr>
          <a:xfrm>
            <a:off x="5681003" y="4759981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A96B5F-C6E4-556C-03ED-9D1D24302500}"/>
              </a:ext>
            </a:extLst>
          </p:cNvPr>
          <p:cNvSpPr/>
          <p:nvPr/>
        </p:nvSpPr>
        <p:spPr>
          <a:xfrm>
            <a:off x="5681003" y="5576368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5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F16293-DC3C-0A91-C2F7-58D93DAB8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DAADB8-0467-9957-D3BA-7776EC480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843" y="657446"/>
            <a:ext cx="7521678" cy="50144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25E4C3-A4A8-8EBC-3758-1C9EA8F8B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489F26-500C-CA88-8833-D65E2364A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FCD065-1E3D-D513-B043-C287977E6206}"/>
              </a:ext>
            </a:extLst>
          </p:cNvPr>
          <p:cNvSpPr/>
          <p:nvPr/>
        </p:nvSpPr>
        <p:spPr>
          <a:xfrm>
            <a:off x="2341310" y="4373685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E09020-EDAD-4397-5B1A-41F9408B252D}"/>
              </a:ext>
            </a:extLst>
          </p:cNvPr>
          <p:cNvSpPr/>
          <p:nvPr/>
        </p:nvSpPr>
        <p:spPr>
          <a:xfrm>
            <a:off x="6850630" y="4373686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3297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5F2ED-A3A0-F1B4-C56C-B5729BC66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6B8A90-8EA0-92C7-CE26-F17B73848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0976E2-8BDB-F846-93D6-B041480FA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178" y="668946"/>
            <a:ext cx="7105208" cy="47368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4E05690-CE27-A4B1-5126-C65502EE8718}"/>
              </a:ext>
            </a:extLst>
          </p:cNvPr>
          <p:cNvSpPr/>
          <p:nvPr/>
        </p:nvSpPr>
        <p:spPr>
          <a:xfrm>
            <a:off x="2544094" y="4275444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050A55-E37F-6F47-161D-CBB9A62FA323}"/>
              </a:ext>
            </a:extLst>
          </p:cNvPr>
          <p:cNvSpPr/>
          <p:nvPr/>
        </p:nvSpPr>
        <p:spPr>
          <a:xfrm>
            <a:off x="6402204" y="4266406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58133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563D42-C3D4-7882-FD6E-26E090403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3D6060-F4EA-76E2-D43A-60B53A24A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61" y="495708"/>
            <a:ext cx="8160776" cy="54405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4E790A-21AB-B7D5-A982-C48F0048B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BFB829-57DD-5756-B3A6-15ABC1237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4749D2-B9B1-9933-F95E-D4DAF052BAF0}"/>
              </a:ext>
            </a:extLst>
          </p:cNvPr>
          <p:cNvSpPr/>
          <p:nvPr/>
        </p:nvSpPr>
        <p:spPr>
          <a:xfrm>
            <a:off x="1750144" y="4776782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DABCA5-D0FF-3270-6745-93897CBDE33F}"/>
              </a:ext>
            </a:extLst>
          </p:cNvPr>
          <p:cNvSpPr/>
          <p:nvPr/>
        </p:nvSpPr>
        <p:spPr>
          <a:xfrm>
            <a:off x="6796548" y="4776782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7739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62698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4" y="102990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871" y="81216"/>
            <a:ext cx="1327676" cy="132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AB9C03-A0E8-9CE7-4FEA-1C5B508A4937}"/>
              </a:ext>
            </a:extLst>
          </p:cNvPr>
          <p:cNvSpPr txBox="1"/>
          <p:nvPr/>
        </p:nvSpPr>
        <p:spPr>
          <a:xfrm>
            <a:off x="541815" y="1249010"/>
            <a:ext cx="84238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There are </a:t>
            </a:r>
            <a:r>
              <a:rPr lang="en-US" sz="3200" b="1" dirty="0"/>
              <a:t>12 hats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>They are shared equally between </a:t>
            </a:r>
            <a:r>
              <a:rPr lang="en-US" sz="3200" b="1" dirty="0"/>
              <a:t>6 children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>How many hats does each child get?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924FF4-3E31-3E4C-1388-319DD1826F69}"/>
              </a:ext>
            </a:extLst>
          </p:cNvPr>
          <p:cNvSpPr/>
          <p:nvPr/>
        </p:nvSpPr>
        <p:spPr>
          <a:xfrm>
            <a:off x="4671545" y="4947286"/>
            <a:ext cx="1995948" cy="1076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60B5E6D-0402-6C8C-C7AF-E32C49F216D6}"/>
              </a:ext>
            </a:extLst>
          </p:cNvPr>
          <p:cNvSpPr/>
          <p:nvPr/>
        </p:nvSpPr>
        <p:spPr>
          <a:xfrm>
            <a:off x="2675597" y="4947285"/>
            <a:ext cx="1995948" cy="1076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0B2B2F9-01E0-7206-CE11-410BD5BD0353}"/>
              </a:ext>
            </a:extLst>
          </p:cNvPr>
          <p:cNvSpPr/>
          <p:nvPr/>
        </p:nvSpPr>
        <p:spPr>
          <a:xfrm>
            <a:off x="3260614" y="4947285"/>
            <a:ext cx="816077" cy="13585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2338AB-C107-A4D5-6E58-652A63A1EE5A}"/>
              </a:ext>
            </a:extLst>
          </p:cNvPr>
          <p:cNvSpPr/>
          <p:nvPr/>
        </p:nvSpPr>
        <p:spPr>
          <a:xfrm>
            <a:off x="5287282" y="4947285"/>
            <a:ext cx="816077" cy="13585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CC6EB133-ACF2-5D8F-E8E5-86DED4A090ED}"/>
              </a:ext>
            </a:extLst>
          </p:cNvPr>
          <p:cNvSpPr/>
          <p:nvPr/>
        </p:nvSpPr>
        <p:spPr>
          <a:xfrm rot="5400000">
            <a:off x="4254930" y="2445249"/>
            <a:ext cx="818480" cy="4006645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D6DB5BF-B293-6925-F091-11AA668EEB7A}"/>
              </a:ext>
            </a:extLst>
          </p:cNvPr>
          <p:cNvSpPr/>
          <p:nvPr/>
        </p:nvSpPr>
        <p:spPr>
          <a:xfrm>
            <a:off x="4047200" y="2995252"/>
            <a:ext cx="119461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DDFDCD-020E-E4EE-E589-CAF0CE7225D2}"/>
              </a:ext>
            </a:extLst>
          </p:cNvPr>
          <p:cNvGrpSpPr/>
          <p:nvPr/>
        </p:nvGrpSpPr>
        <p:grpSpPr>
          <a:xfrm>
            <a:off x="3260614" y="4989279"/>
            <a:ext cx="2866099" cy="992579"/>
            <a:chOff x="3260614" y="4989279"/>
            <a:chExt cx="2866099" cy="99257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D269EB9-85C5-B44A-D76A-257E0F14E7DC}"/>
                </a:ext>
              </a:extLst>
            </p:cNvPr>
            <p:cNvSpPr/>
            <p:nvPr/>
          </p:nvSpPr>
          <p:spPr>
            <a:xfrm>
              <a:off x="3260614" y="4989279"/>
              <a:ext cx="870151" cy="992579"/>
            </a:xfrm>
            <a:prstGeom prst="rect">
              <a:avLst/>
            </a:prstGeom>
            <a:solidFill>
              <a:srgbClr val="DCE6F2"/>
            </a:solidFill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6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C5F1E09-A3FE-7494-4BD8-D0F3328F9633}"/>
                </a:ext>
              </a:extLst>
            </p:cNvPr>
            <p:cNvSpPr/>
            <p:nvPr/>
          </p:nvSpPr>
          <p:spPr>
            <a:xfrm>
              <a:off x="5256562" y="4989279"/>
              <a:ext cx="870151" cy="992579"/>
            </a:xfrm>
            <a:prstGeom prst="rect">
              <a:avLst/>
            </a:prstGeom>
            <a:solidFill>
              <a:srgbClr val="DCE6F2"/>
            </a:solidFill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357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492D06-41A7-96A0-9DC7-1779DD00D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A499108-3B9A-39BC-AA01-3156433B2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087A38-5E78-C8A2-BA4A-640717127DF1}"/>
              </a:ext>
            </a:extLst>
          </p:cNvPr>
          <p:cNvSpPr/>
          <p:nvPr/>
        </p:nvSpPr>
        <p:spPr>
          <a:xfrm>
            <a:off x="484225" y="62698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B7DA0887-572B-9729-271C-91F49F24C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4" y="102990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DA955519-FB91-15D1-4960-651C1B97E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871" y="81216"/>
            <a:ext cx="1327676" cy="132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585513-7653-9436-C6A5-178D21E9F19A}"/>
              </a:ext>
            </a:extLst>
          </p:cNvPr>
          <p:cNvSpPr txBox="1"/>
          <p:nvPr/>
        </p:nvSpPr>
        <p:spPr>
          <a:xfrm>
            <a:off x="541815" y="1249010"/>
            <a:ext cx="84238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There are </a:t>
            </a:r>
            <a:r>
              <a:rPr lang="en-US" sz="3200" b="1" dirty="0"/>
              <a:t>14 frogs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>They are shared equally between </a:t>
            </a:r>
            <a:r>
              <a:rPr lang="en-US" sz="3200" b="1" dirty="0"/>
              <a:t>2 logs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>How many frogs are on each log?</a:t>
            </a:r>
            <a:endParaRPr lang="en-GB" sz="32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03245FE-A906-F732-E4E1-CC3D70FC4D42}"/>
              </a:ext>
            </a:extLst>
          </p:cNvPr>
          <p:cNvSpPr/>
          <p:nvPr/>
        </p:nvSpPr>
        <p:spPr>
          <a:xfrm>
            <a:off x="4671545" y="4947286"/>
            <a:ext cx="1995948" cy="1076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635E58F-E37D-1826-B55F-1B2DB9DF4DFB}"/>
              </a:ext>
            </a:extLst>
          </p:cNvPr>
          <p:cNvSpPr/>
          <p:nvPr/>
        </p:nvSpPr>
        <p:spPr>
          <a:xfrm>
            <a:off x="2675597" y="4947285"/>
            <a:ext cx="1995948" cy="1076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C0BF75-E730-3125-F373-D8415917C02C}"/>
              </a:ext>
            </a:extLst>
          </p:cNvPr>
          <p:cNvSpPr/>
          <p:nvPr/>
        </p:nvSpPr>
        <p:spPr>
          <a:xfrm>
            <a:off x="3260614" y="4947285"/>
            <a:ext cx="816077" cy="13585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171D4A-C300-8485-6514-49626B291CEC}"/>
              </a:ext>
            </a:extLst>
          </p:cNvPr>
          <p:cNvSpPr/>
          <p:nvPr/>
        </p:nvSpPr>
        <p:spPr>
          <a:xfrm>
            <a:off x="5287282" y="4947285"/>
            <a:ext cx="816077" cy="13585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C702C75F-298C-95F5-71B3-A3E874D546D4}"/>
              </a:ext>
            </a:extLst>
          </p:cNvPr>
          <p:cNvSpPr/>
          <p:nvPr/>
        </p:nvSpPr>
        <p:spPr>
          <a:xfrm rot="5400000">
            <a:off x="4254930" y="2445249"/>
            <a:ext cx="818480" cy="4006645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898EB6-3E03-3EFF-D626-8227285ED2B1}"/>
              </a:ext>
            </a:extLst>
          </p:cNvPr>
          <p:cNvSpPr/>
          <p:nvPr/>
        </p:nvSpPr>
        <p:spPr>
          <a:xfrm>
            <a:off x="4086528" y="2995252"/>
            <a:ext cx="119461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7550BA-7DFA-A8C8-181C-39B8125B32F4}"/>
              </a:ext>
            </a:extLst>
          </p:cNvPr>
          <p:cNvGrpSpPr/>
          <p:nvPr/>
        </p:nvGrpSpPr>
        <p:grpSpPr>
          <a:xfrm>
            <a:off x="3260614" y="4989279"/>
            <a:ext cx="2866099" cy="992579"/>
            <a:chOff x="3260614" y="4989279"/>
            <a:chExt cx="2866099" cy="99257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E46A79E-3859-0255-80AF-D2B782D8D50F}"/>
                </a:ext>
              </a:extLst>
            </p:cNvPr>
            <p:cNvSpPr/>
            <p:nvPr/>
          </p:nvSpPr>
          <p:spPr>
            <a:xfrm>
              <a:off x="3260614" y="4989279"/>
              <a:ext cx="870151" cy="992579"/>
            </a:xfrm>
            <a:prstGeom prst="rect">
              <a:avLst/>
            </a:prstGeom>
            <a:solidFill>
              <a:srgbClr val="DCE6F2"/>
            </a:solidFill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7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18566F-0CD8-DACF-D9A6-A692E902AD49}"/>
                </a:ext>
              </a:extLst>
            </p:cNvPr>
            <p:cNvSpPr/>
            <p:nvPr/>
          </p:nvSpPr>
          <p:spPr>
            <a:xfrm>
              <a:off x="5256562" y="4989279"/>
              <a:ext cx="870151" cy="992579"/>
            </a:xfrm>
            <a:prstGeom prst="rect">
              <a:avLst/>
            </a:prstGeom>
            <a:solidFill>
              <a:srgbClr val="DCE6F2"/>
            </a:solidFill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351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701</TotalTime>
  <Words>116</Words>
  <Application>Microsoft Office PowerPoint</Application>
  <PresentationFormat>On-screen Show (4:3)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51</cp:revision>
  <dcterms:created xsi:type="dcterms:W3CDTF">2013-01-27T09:14:16Z</dcterms:created>
  <dcterms:modified xsi:type="dcterms:W3CDTF">2026-03-04T12:11:51Z</dcterms:modified>
  <cp:category/>
</cp:coreProperties>
</file>