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98" r:id="rId2"/>
    <p:sldId id="304" r:id="rId3"/>
    <p:sldId id="257" r:id="rId4"/>
    <p:sldId id="301" r:id="rId5"/>
    <p:sldId id="305" r:id="rId6"/>
    <p:sldId id="306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036" autoAdjust="0"/>
  </p:normalViewPr>
  <p:slideViewPr>
    <p:cSldViewPr snapToGrid="0" snapToObjects="1">
      <p:cViewPr varScale="1">
        <p:scale>
          <a:sx n="97" d="100"/>
          <a:sy n="97" d="100"/>
        </p:scale>
        <p:origin x="1284" y="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2EE65-5826-497D-B3EB-9C4477D3F274}" type="datetimeFigureOut">
              <a:rPr lang="en-GB" smtClean="0"/>
              <a:t>24/03/2026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6081F6-350E-46C2-A15E-16C39E4E1A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5950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6081F6-350E-46C2-A15E-16C39E4E1A8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9449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ithmagicians.com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1801409" y="31856"/>
            <a:ext cx="62919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2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788230" y="6324990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3"/>
              </a:rPr>
              <a:t>www.arithmagicians.com</a:t>
            </a:r>
            <a:endParaRPr lang="en-GB" dirty="0"/>
          </a:p>
        </p:txBody>
      </p:sp>
      <p:pic>
        <p:nvPicPr>
          <p:cNvPr id="6" name="Picture 5" descr="A cartoon of a wizard hat&#10;&#10;AI-generated content may be incorrect.">
            <a:extLst>
              <a:ext uri="{FF2B5EF4-FFF2-40B4-BE49-F238E27FC236}">
                <a16:creationId xmlns:a16="http://schemas.microsoft.com/office/drawing/2014/main" id="{4C444983-E5A3-4DE6-79E4-30D5E97EC6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3703" y="2899530"/>
            <a:ext cx="4718082" cy="39584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F62C5A-AF05-17A8-3B97-1D02F69C2A73}"/>
              </a:ext>
            </a:extLst>
          </p:cNvPr>
          <p:cNvSpPr txBox="1"/>
          <p:nvPr/>
        </p:nvSpPr>
        <p:spPr>
          <a:xfrm>
            <a:off x="855405" y="944411"/>
            <a:ext cx="792479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/>
              <a:t>Word problems involving x10 &amp; x100</a:t>
            </a:r>
            <a:endParaRPr lang="en-GB" sz="5400" dirty="0"/>
          </a:p>
        </p:txBody>
      </p:sp>
    </p:spTree>
    <p:extLst>
      <p:ext uri="{BB962C8B-B14F-4D97-AF65-F5344CB8AC3E}">
        <p14:creationId xmlns:p14="http://schemas.microsoft.com/office/powerpoint/2010/main" val="1957243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93DD5C-FDC6-673E-73CD-41B29EEB7A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Rectangle 500">
            <a:extLst>
              <a:ext uri="{FF2B5EF4-FFF2-40B4-BE49-F238E27FC236}">
                <a16:creationId xmlns:a16="http://schemas.microsoft.com/office/drawing/2014/main" id="{D148D0B8-E647-EBBB-5331-2EAF2A1D9597}"/>
              </a:ext>
            </a:extLst>
          </p:cNvPr>
          <p:cNvSpPr/>
          <p:nvPr/>
        </p:nvSpPr>
        <p:spPr>
          <a:xfrm>
            <a:off x="503899" y="51296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Recap:</a:t>
            </a:r>
          </a:p>
        </p:txBody>
      </p:sp>
      <p:pic>
        <p:nvPicPr>
          <p:cNvPr id="502" name="Picture 501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DD0B345A-8B0E-FC12-F22B-2BD7EF5CF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p:sp>
        <p:nvSpPr>
          <p:cNvPr id="504" name="TextBox 503">
            <a:extLst>
              <a:ext uri="{FF2B5EF4-FFF2-40B4-BE49-F238E27FC236}">
                <a16:creationId xmlns:a16="http://schemas.microsoft.com/office/drawing/2014/main" id="{2E05ACD3-253C-2B56-B9AC-A01559321886}"/>
              </a:ext>
            </a:extLst>
          </p:cNvPr>
          <p:cNvSpPr txBox="1"/>
          <p:nvPr/>
        </p:nvSpPr>
        <p:spPr>
          <a:xfrm>
            <a:off x="2363202" y="1944336"/>
            <a:ext cx="42883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1)  42   x   ?     = 420 </a:t>
            </a:r>
          </a:p>
        </p:txBody>
      </p:sp>
      <p:sp>
        <p:nvSpPr>
          <p:cNvPr id="505" name="Rectangle 504">
            <a:extLst>
              <a:ext uri="{FF2B5EF4-FFF2-40B4-BE49-F238E27FC236}">
                <a16:creationId xmlns:a16="http://schemas.microsoft.com/office/drawing/2014/main" id="{FA5EE16A-EFF2-3F98-BE00-DB66E4BABB78}"/>
              </a:ext>
            </a:extLst>
          </p:cNvPr>
          <p:cNvSpPr/>
          <p:nvPr/>
        </p:nvSpPr>
        <p:spPr>
          <a:xfrm>
            <a:off x="4385671" y="1882405"/>
            <a:ext cx="702279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00B050"/>
                </a:solidFill>
              </a:rPr>
              <a:t>10</a:t>
            </a:r>
          </a:p>
        </p:txBody>
      </p:sp>
      <p:sp>
        <p:nvSpPr>
          <p:cNvPr id="511" name="TextBox 510">
            <a:extLst>
              <a:ext uri="{FF2B5EF4-FFF2-40B4-BE49-F238E27FC236}">
                <a16:creationId xmlns:a16="http://schemas.microsoft.com/office/drawing/2014/main" id="{F1357BD4-31EB-19CF-F139-610F3AD73819}"/>
              </a:ext>
            </a:extLst>
          </p:cNvPr>
          <p:cNvSpPr txBox="1"/>
          <p:nvPr/>
        </p:nvSpPr>
        <p:spPr>
          <a:xfrm>
            <a:off x="2363202" y="2856857"/>
            <a:ext cx="46041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2)  36   x   ?     = 3600 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E649D3AD-9F53-B644-A85A-0D40C654CE1C}"/>
              </a:ext>
            </a:extLst>
          </p:cNvPr>
          <p:cNvSpPr txBox="1"/>
          <p:nvPr/>
        </p:nvSpPr>
        <p:spPr>
          <a:xfrm>
            <a:off x="2363202" y="3769378"/>
            <a:ext cx="47275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3)    ?      x  77  = 7700 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7FD58D13-3A3A-5FD3-6C74-66C19255D911}"/>
              </a:ext>
            </a:extLst>
          </p:cNvPr>
          <p:cNvSpPr txBox="1"/>
          <p:nvPr/>
        </p:nvSpPr>
        <p:spPr>
          <a:xfrm>
            <a:off x="2363202" y="4681899"/>
            <a:ext cx="47227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4)    ?      x  100  = 1000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8949DA-3809-7119-24EF-356F390F385C}"/>
              </a:ext>
            </a:extLst>
          </p:cNvPr>
          <p:cNvSpPr/>
          <p:nvPr/>
        </p:nvSpPr>
        <p:spPr>
          <a:xfrm>
            <a:off x="4234475" y="2752253"/>
            <a:ext cx="100467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00B050"/>
                </a:solidFill>
              </a:rPr>
              <a:t>100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2303A0-E822-8467-964D-23CEDFE55956}"/>
              </a:ext>
            </a:extLst>
          </p:cNvPr>
          <p:cNvSpPr/>
          <p:nvPr/>
        </p:nvSpPr>
        <p:spPr>
          <a:xfrm>
            <a:off x="2979079" y="3667623"/>
            <a:ext cx="125539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00B050"/>
                </a:solidFill>
              </a:rPr>
              <a:t>100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68F534-080C-AC9C-7173-1131876CC4E0}"/>
              </a:ext>
            </a:extLst>
          </p:cNvPr>
          <p:cNvSpPr/>
          <p:nvPr/>
        </p:nvSpPr>
        <p:spPr>
          <a:xfrm>
            <a:off x="2979079" y="4631021"/>
            <a:ext cx="125539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00B050"/>
                </a:solidFill>
              </a:rPr>
              <a:t>10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487E75-6EA9-91C9-D557-095609682D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967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5" grpId="0" animBg="1"/>
      <p:bldP spid="4" grpId="0" animBg="1"/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22843B0-4DB0-E89A-642E-257D7EC81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373A0E-FE15-7305-5E5A-7249C6D5F8E7}"/>
              </a:ext>
            </a:extLst>
          </p:cNvPr>
          <p:cNvSpPr txBox="1"/>
          <p:nvPr/>
        </p:nvSpPr>
        <p:spPr>
          <a:xfrm>
            <a:off x="997974" y="652403"/>
            <a:ext cx="814602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A shop sells apples in bags of </a:t>
            </a:r>
            <a:r>
              <a:rPr lang="en-US" sz="3600" b="1" dirty="0"/>
              <a:t>10</a:t>
            </a:r>
            <a:r>
              <a:rPr lang="en-US" sz="3600" dirty="0"/>
              <a:t>.</a:t>
            </a:r>
            <a:br>
              <a:rPr lang="en-US" sz="3600" dirty="0"/>
            </a:br>
            <a:r>
              <a:rPr lang="en-US" sz="3600" dirty="0"/>
              <a:t>You buy </a:t>
            </a:r>
            <a:r>
              <a:rPr lang="en-US" sz="3600" b="1" dirty="0"/>
              <a:t>56 bags</a:t>
            </a:r>
            <a:r>
              <a:rPr lang="en-US" sz="3600" dirty="0"/>
              <a:t>.</a:t>
            </a:r>
            <a:br>
              <a:rPr lang="en-US" sz="3600" dirty="0"/>
            </a:br>
            <a:r>
              <a:rPr lang="en-US" sz="3600" dirty="0"/>
              <a:t>How many apples do you have?</a:t>
            </a:r>
            <a:endParaRPr lang="en-GB" sz="3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0D10EB-1035-CE96-8741-00CA738A1ADF}"/>
              </a:ext>
            </a:extLst>
          </p:cNvPr>
          <p:cNvSpPr txBox="1"/>
          <p:nvPr/>
        </p:nvSpPr>
        <p:spPr>
          <a:xfrm>
            <a:off x="791495" y="3532730"/>
            <a:ext cx="81460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dirty="0">
                <a:latin typeface="Arial Rounded MT Bold" panose="020F0704030504030204" pitchFamily="34" charset="0"/>
              </a:rPr>
              <a:t>10  x  56 =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CE3BBD3-C40C-E419-A111-0925D05F73D8}"/>
              </a:ext>
            </a:extLst>
          </p:cNvPr>
          <p:cNvSpPr/>
          <p:nvPr/>
        </p:nvSpPr>
        <p:spPr>
          <a:xfrm>
            <a:off x="6440472" y="3112171"/>
            <a:ext cx="1159518" cy="14474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1B3221-C823-9246-8497-942DD7A28EF3}"/>
              </a:ext>
            </a:extLst>
          </p:cNvPr>
          <p:cNvSpPr/>
          <p:nvPr/>
        </p:nvSpPr>
        <p:spPr>
          <a:xfrm>
            <a:off x="6607361" y="3077894"/>
            <a:ext cx="1985257" cy="1447448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560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FD49DB-967A-0DFB-4038-B1C49D1BCC6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976"/>
          <a:stretch>
            <a:fillRect/>
          </a:stretch>
        </p:blipFill>
        <p:spPr>
          <a:xfrm>
            <a:off x="117986" y="3534696"/>
            <a:ext cx="2792361" cy="332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10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E05770-F239-E572-0020-84C4C64DA0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759BC5D5-AF15-16F8-58C5-A51B41578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875B797-65BB-5452-FB5E-6FBCDD2DB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50" y="121510"/>
            <a:ext cx="1159518" cy="11595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EF0670-718C-C424-970A-4E4FFAD7BCDD}"/>
              </a:ext>
            </a:extLst>
          </p:cNvPr>
          <p:cNvSpPr txBox="1"/>
          <p:nvPr/>
        </p:nvSpPr>
        <p:spPr>
          <a:xfrm>
            <a:off x="1105784" y="429267"/>
            <a:ext cx="814602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A toy shop packs </a:t>
            </a:r>
            <a:r>
              <a:rPr lang="en-US" sz="3600" b="1" dirty="0"/>
              <a:t>100 toys</a:t>
            </a:r>
            <a:r>
              <a:rPr lang="en-US" sz="3600" dirty="0"/>
              <a:t> in each box.</a:t>
            </a:r>
            <a:br>
              <a:rPr lang="en-US" sz="3600" dirty="0"/>
            </a:br>
            <a:r>
              <a:rPr lang="en-US" sz="3600" dirty="0"/>
              <a:t>There are </a:t>
            </a:r>
            <a:r>
              <a:rPr lang="en-US" sz="3600" b="1" dirty="0"/>
              <a:t>48 boxes</a:t>
            </a:r>
            <a:r>
              <a:rPr lang="en-US" sz="3600" dirty="0"/>
              <a:t>.</a:t>
            </a:r>
            <a:br>
              <a:rPr lang="en-US" sz="3600" dirty="0"/>
            </a:br>
            <a:r>
              <a:rPr lang="en-US" sz="3600" dirty="0"/>
              <a:t>How many toys are there altogether?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59C053-6B44-6682-3D01-4DA56C18FDF1}"/>
              </a:ext>
            </a:extLst>
          </p:cNvPr>
          <p:cNvSpPr txBox="1"/>
          <p:nvPr/>
        </p:nvSpPr>
        <p:spPr>
          <a:xfrm>
            <a:off x="446592" y="3491486"/>
            <a:ext cx="81460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dirty="0">
                <a:latin typeface="Arial Rounded MT Bold" panose="020F0704030504030204" pitchFamily="34" charset="0"/>
              </a:rPr>
              <a:t>100  x  48 =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322270-B22A-C8ED-DB51-8F550AE4FC53}"/>
              </a:ext>
            </a:extLst>
          </p:cNvPr>
          <p:cNvSpPr/>
          <p:nvPr/>
        </p:nvSpPr>
        <p:spPr>
          <a:xfrm>
            <a:off x="6440472" y="3112171"/>
            <a:ext cx="1159518" cy="14474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07637B-3FD6-EA23-79FD-F6E9ABF253E7}"/>
              </a:ext>
            </a:extLst>
          </p:cNvPr>
          <p:cNvSpPr/>
          <p:nvPr/>
        </p:nvSpPr>
        <p:spPr>
          <a:xfrm>
            <a:off x="6567170" y="3077894"/>
            <a:ext cx="2418737" cy="1447448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4800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0DA3FB-E240-AA13-E5F8-1F034A724B6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749" r="10437" b="16234"/>
          <a:stretch>
            <a:fillRect/>
          </a:stretch>
        </p:blipFill>
        <p:spPr>
          <a:xfrm>
            <a:off x="206479" y="3494984"/>
            <a:ext cx="2870481" cy="3130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62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1F7A6A-4673-109A-26E1-AE4E450BA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23A20A51-A842-4C68-F53F-D1C27A430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C72710-E827-0B8E-B9FC-CC76441C0D9F}"/>
              </a:ext>
            </a:extLst>
          </p:cNvPr>
          <p:cNvSpPr txBox="1"/>
          <p:nvPr/>
        </p:nvSpPr>
        <p:spPr>
          <a:xfrm>
            <a:off x="209154" y="3446571"/>
            <a:ext cx="81460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dirty="0">
                <a:latin typeface="Arial Rounded MT Bold" panose="020F0704030504030204" pitchFamily="34" charset="0"/>
              </a:rPr>
              <a:t>100  x  24 =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D223A62-3794-1FE3-4AE2-E5BAB0532FC8}"/>
              </a:ext>
            </a:extLst>
          </p:cNvPr>
          <p:cNvSpPr/>
          <p:nvPr/>
        </p:nvSpPr>
        <p:spPr>
          <a:xfrm>
            <a:off x="6440472" y="2929524"/>
            <a:ext cx="1159518" cy="14474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873445-C774-91AD-733A-234DC0BE4766}"/>
              </a:ext>
            </a:extLst>
          </p:cNvPr>
          <p:cNvSpPr/>
          <p:nvPr/>
        </p:nvSpPr>
        <p:spPr>
          <a:xfrm>
            <a:off x="6164826" y="3024947"/>
            <a:ext cx="2605548" cy="1447448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2400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1CE193-2BDA-89A7-60FF-987BF44F29E7}"/>
              </a:ext>
            </a:extLst>
          </p:cNvPr>
          <p:cNvSpPr txBox="1"/>
          <p:nvPr/>
        </p:nvSpPr>
        <p:spPr>
          <a:xfrm>
            <a:off x="1216396" y="495253"/>
            <a:ext cx="814602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A school prints </a:t>
            </a:r>
            <a:r>
              <a:rPr lang="en-US" sz="3600" b="1" dirty="0"/>
              <a:t>100 worksheets</a:t>
            </a:r>
            <a:r>
              <a:rPr lang="en-US" sz="3600" dirty="0"/>
              <a:t> </a:t>
            </a:r>
          </a:p>
          <a:p>
            <a:pPr algn="ctr"/>
            <a:r>
              <a:rPr lang="en-US" sz="3600" dirty="0"/>
              <a:t>for each class.</a:t>
            </a:r>
            <a:br>
              <a:rPr lang="en-US" sz="3600" dirty="0"/>
            </a:br>
            <a:r>
              <a:rPr lang="en-US" sz="3600" dirty="0"/>
              <a:t>There are </a:t>
            </a:r>
            <a:r>
              <a:rPr lang="en-US" sz="3600" b="1" dirty="0"/>
              <a:t>24 classes</a:t>
            </a:r>
            <a:r>
              <a:rPr lang="en-US" sz="3600" dirty="0"/>
              <a:t>.</a:t>
            </a:r>
            <a:br>
              <a:rPr lang="en-US" sz="3600" dirty="0"/>
            </a:br>
            <a:r>
              <a:rPr lang="en-US" sz="3600" dirty="0"/>
              <a:t>How many worksheets are printed? </a:t>
            </a:r>
          </a:p>
        </p:txBody>
      </p:sp>
      <p:pic>
        <p:nvPicPr>
          <p:cNvPr id="4" name="Picture 3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D6660C8F-2289-8759-193F-327A4EE57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A3AA1E5-CC5E-CBAA-0FB3-9B0EF2D133B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865" b="15728"/>
          <a:stretch>
            <a:fillRect/>
          </a:stretch>
        </p:blipFill>
        <p:spPr>
          <a:xfrm>
            <a:off x="334642" y="4005451"/>
            <a:ext cx="2339732" cy="268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637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F1835A-B664-F595-E66D-B9637721C9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77D47538-A001-2110-F06A-E8C657293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254A411-6A32-E61D-A8EB-C609159957EA}"/>
              </a:ext>
            </a:extLst>
          </p:cNvPr>
          <p:cNvSpPr txBox="1"/>
          <p:nvPr/>
        </p:nvSpPr>
        <p:spPr>
          <a:xfrm>
            <a:off x="446592" y="3491486"/>
            <a:ext cx="81460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dirty="0">
                <a:latin typeface="Arial Rounded MT Bold" panose="020F0704030504030204" pitchFamily="34" charset="0"/>
              </a:rPr>
              <a:t>100  x  39 =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608BE7-B53D-0176-3686-86D2BC3FDC3A}"/>
              </a:ext>
            </a:extLst>
          </p:cNvPr>
          <p:cNvSpPr/>
          <p:nvPr/>
        </p:nvSpPr>
        <p:spPr>
          <a:xfrm>
            <a:off x="6440472" y="3112171"/>
            <a:ext cx="1159518" cy="14474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AFE5671-D0D6-39CB-95AF-64848BC161A5}"/>
              </a:ext>
            </a:extLst>
          </p:cNvPr>
          <p:cNvSpPr/>
          <p:nvPr/>
        </p:nvSpPr>
        <p:spPr>
          <a:xfrm>
            <a:off x="6390621" y="3077894"/>
            <a:ext cx="2418737" cy="1447448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3900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89135E-AA12-CF6E-166F-B87DCE28DA22}"/>
              </a:ext>
            </a:extLst>
          </p:cNvPr>
          <p:cNvSpPr txBox="1"/>
          <p:nvPr/>
        </p:nvSpPr>
        <p:spPr>
          <a:xfrm>
            <a:off x="1098409" y="661950"/>
            <a:ext cx="814602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A charity collects </a:t>
            </a:r>
            <a:r>
              <a:rPr lang="en-US" sz="3600" b="1" dirty="0"/>
              <a:t>100 cans</a:t>
            </a:r>
            <a:r>
              <a:rPr lang="en-US" sz="3600" dirty="0"/>
              <a:t> each week.</a:t>
            </a:r>
            <a:br>
              <a:rPr lang="en-US" sz="3600" dirty="0"/>
            </a:br>
            <a:r>
              <a:rPr lang="en-US" sz="3600" dirty="0"/>
              <a:t>After </a:t>
            </a:r>
            <a:r>
              <a:rPr lang="en-US" sz="3600" b="1" dirty="0"/>
              <a:t>39 weeks</a:t>
            </a:r>
            <a:r>
              <a:rPr lang="en-US" sz="3600" dirty="0"/>
              <a:t>, how many</a:t>
            </a:r>
          </a:p>
          <a:p>
            <a:pPr algn="ctr"/>
            <a:r>
              <a:rPr lang="en-US" sz="3600" dirty="0"/>
              <a:t> cans have they collected?</a:t>
            </a:r>
          </a:p>
        </p:txBody>
      </p:sp>
      <p:pic>
        <p:nvPicPr>
          <p:cNvPr id="2" name="Picture 1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71FC3657-ECF3-21F6-F274-577BA2DBF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3D64EE-3B30-76C4-7FDF-082BB69FEC9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9060"/>
          <a:stretch>
            <a:fillRect/>
          </a:stretch>
        </p:blipFill>
        <p:spPr>
          <a:xfrm>
            <a:off x="0" y="4559619"/>
            <a:ext cx="3706451" cy="188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212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1383</TotalTime>
  <Words>163</Words>
  <Application>Microsoft Office PowerPoint</Application>
  <PresentationFormat>On-screen Show (4:3)</PresentationFormat>
  <Paragraphs>31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Aptos</vt:lpstr>
      <vt:lpstr>Arial</vt:lpstr>
      <vt:lpstr>Arial Rounded MT Bold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73</cp:revision>
  <dcterms:created xsi:type="dcterms:W3CDTF">2013-01-27T09:14:16Z</dcterms:created>
  <dcterms:modified xsi:type="dcterms:W3CDTF">2026-03-24T10:58:10Z</dcterms:modified>
  <cp:category/>
</cp:coreProperties>
</file>