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91" r:id="rId2"/>
    <p:sldId id="305" r:id="rId3"/>
    <p:sldId id="257" r:id="rId4"/>
    <p:sldId id="302" r:id="rId5"/>
    <p:sldId id="304" r:id="rId6"/>
    <p:sldId id="30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 snapToObjects="1">
      <p:cViewPr varScale="1">
        <p:scale>
          <a:sx n="102" d="100"/>
          <a:sy n="102" d="100"/>
        </p:scale>
        <p:origin x="18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27/03/2026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4164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4" name="Picture 3" descr="A cartoon of a hat holding a book and a plate of food&#10;&#10;AI-generated content may be incorrect.">
            <a:extLst>
              <a:ext uri="{FF2B5EF4-FFF2-40B4-BE49-F238E27FC236}">
                <a16:creationId xmlns:a16="http://schemas.microsoft.com/office/drawing/2014/main" id="{C2C7420A-B75E-662A-8F2B-DCA3BE70B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836" y="2995804"/>
            <a:ext cx="3682405" cy="3888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FC482-C157-CEE1-8A7D-DF99290C9018}"/>
              </a:ext>
            </a:extLst>
          </p:cNvPr>
          <p:cNvSpPr txBox="1"/>
          <p:nvPr/>
        </p:nvSpPr>
        <p:spPr>
          <a:xfrm>
            <a:off x="984980" y="834748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/>
              <a:t>Word problems involving ÷10, ÷100 &amp; ÷1000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81407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D82FD-26EE-E38B-4D89-5BDB49000070}"/>
              </a:ext>
            </a:extLst>
          </p:cNvPr>
          <p:cNvSpPr txBox="1"/>
          <p:nvPr/>
        </p:nvSpPr>
        <p:spPr>
          <a:xfrm>
            <a:off x="2141486" y="1730556"/>
            <a:ext cx="3310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56  ÷  10  = 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67A37-CEA5-7407-2A0C-2FA53E5F88A7}"/>
              </a:ext>
            </a:extLst>
          </p:cNvPr>
          <p:cNvSpPr/>
          <p:nvPr/>
        </p:nvSpPr>
        <p:spPr>
          <a:xfrm>
            <a:off x="4923343" y="1606089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5.6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1FBDF-A5BF-B51E-CE8A-C857BE93182B}"/>
              </a:ext>
            </a:extLst>
          </p:cNvPr>
          <p:cNvSpPr txBox="1"/>
          <p:nvPr/>
        </p:nvSpPr>
        <p:spPr>
          <a:xfrm>
            <a:off x="2141486" y="2759883"/>
            <a:ext cx="4003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450  ÷  1000 = 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164288-A1BF-B424-06E4-F2A543A83E92}"/>
              </a:ext>
            </a:extLst>
          </p:cNvPr>
          <p:cNvSpPr/>
          <p:nvPr/>
        </p:nvSpPr>
        <p:spPr>
          <a:xfrm>
            <a:off x="5595435" y="2652119"/>
            <a:ext cx="121355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0.45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A8C0A-5367-8F0D-EFB8-847774C6C94C}"/>
              </a:ext>
            </a:extLst>
          </p:cNvPr>
          <p:cNvSpPr txBox="1"/>
          <p:nvPr/>
        </p:nvSpPr>
        <p:spPr>
          <a:xfrm>
            <a:off x="2141486" y="3805643"/>
            <a:ext cx="4161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93  ÷    ?     = 9.3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9389CB-23EE-CD27-83BD-29C337A451FE}"/>
              </a:ext>
            </a:extLst>
          </p:cNvPr>
          <p:cNvSpPr/>
          <p:nvPr/>
        </p:nvSpPr>
        <p:spPr>
          <a:xfrm>
            <a:off x="3989675" y="3770902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AB5E5-959B-A365-8FD9-E7F7587A679E}"/>
              </a:ext>
            </a:extLst>
          </p:cNvPr>
          <p:cNvSpPr txBox="1"/>
          <p:nvPr/>
        </p:nvSpPr>
        <p:spPr>
          <a:xfrm>
            <a:off x="2141486" y="4965597"/>
            <a:ext cx="4411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230  ÷    ?     = 2.3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8407A2-D9E8-CFBC-409A-C6F1F0B403A1}"/>
              </a:ext>
            </a:extLst>
          </p:cNvPr>
          <p:cNvSpPr/>
          <p:nvPr/>
        </p:nvSpPr>
        <p:spPr>
          <a:xfrm>
            <a:off x="4074784" y="4836058"/>
            <a:ext cx="121355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7026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5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97974" y="245088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string is </a:t>
            </a:r>
            <a:r>
              <a:rPr lang="en-US" sz="3600" b="1" dirty="0"/>
              <a:t>4.8 </a:t>
            </a:r>
            <a:r>
              <a:rPr lang="en-US" sz="3600" b="1" dirty="0" err="1"/>
              <a:t>metres</a:t>
            </a:r>
            <a:r>
              <a:rPr lang="en-US" sz="3600" dirty="0"/>
              <a:t> long.</a:t>
            </a:r>
            <a:br>
              <a:rPr lang="en-US" sz="3600" dirty="0"/>
            </a:br>
            <a:r>
              <a:rPr lang="en-US" sz="3600" dirty="0"/>
              <a:t>It is cut into </a:t>
            </a:r>
            <a:r>
              <a:rPr lang="en-US" sz="3600" b="1" dirty="0"/>
              <a:t>10 equal pieces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long is each piece in </a:t>
            </a:r>
            <a:r>
              <a:rPr lang="en-US" sz="3600" dirty="0" err="1"/>
              <a:t>metres</a:t>
            </a:r>
            <a:r>
              <a:rPr lang="en-US" sz="3600" dirty="0"/>
              <a:t>?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D10EB-1035-CE96-8741-00CA738A1ADF}"/>
              </a:ext>
            </a:extLst>
          </p:cNvPr>
          <p:cNvSpPr txBox="1"/>
          <p:nvPr/>
        </p:nvSpPr>
        <p:spPr>
          <a:xfrm>
            <a:off x="217534" y="3598149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4.8  ÷  10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3BBD3-C40C-E419-A111-0925D05F73D8}"/>
              </a:ext>
            </a:extLst>
          </p:cNvPr>
          <p:cNvSpPr/>
          <p:nvPr/>
        </p:nvSpPr>
        <p:spPr>
          <a:xfrm>
            <a:off x="6138697" y="3172972"/>
            <a:ext cx="1278083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6138697" y="3210007"/>
            <a:ext cx="2224863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0.48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62D5B-7A88-11DA-6129-D62DB6F26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28989" y="2480532"/>
            <a:ext cx="7100390" cy="473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841664" y="134302"/>
            <a:ext cx="8302336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A tank holds </a:t>
            </a:r>
            <a:r>
              <a:rPr lang="en-US" sz="3200" b="1" dirty="0"/>
              <a:t>12.6 </a:t>
            </a:r>
            <a:r>
              <a:rPr lang="en-US" sz="3200" b="1" dirty="0" err="1"/>
              <a:t>litres</a:t>
            </a:r>
            <a:r>
              <a:rPr lang="en-US" sz="3200" dirty="0"/>
              <a:t> of water. It is poured </a:t>
            </a:r>
            <a:r>
              <a:rPr lang="en-US" sz="3200" b="1" dirty="0"/>
              <a:t>equally</a:t>
            </a:r>
            <a:r>
              <a:rPr lang="en-US" sz="3200" dirty="0"/>
              <a:t> into </a:t>
            </a:r>
            <a:r>
              <a:rPr lang="en-US" sz="3200" b="1" dirty="0"/>
              <a:t>100</a:t>
            </a:r>
            <a:r>
              <a:rPr lang="en-US" sz="3200" dirty="0"/>
              <a:t> small containers. 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How many </a:t>
            </a:r>
            <a:r>
              <a:rPr lang="en-US" sz="3200" dirty="0" err="1"/>
              <a:t>litres</a:t>
            </a:r>
            <a:r>
              <a:rPr lang="en-US" sz="3200" dirty="0"/>
              <a:t> of water are in each container?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9C053-6B44-6682-3D01-4DA56C18FDF1}"/>
              </a:ext>
            </a:extLst>
          </p:cNvPr>
          <p:cNvSpPr txBox="1"/>
          <p:nvPr/>
        </p:nvSpPr>
        <p:spPr>
          <a:xfrm>
            <a:off x="99550" y="3148988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12.6 ÷  100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22270-B22A-C8ED-DB51-8F550AE4FC53}"/>
              </a:ext>
            </a:extLst>
          </p:cNvPr>
          <p:cNvSpPr/>
          <p:nvPr/>
        </p:nvSpPr>
        <p:spPr>
          <a:xfrm>
            <a:off x="5851950" y="2703826"/>
            <a:ext cx="1685433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7637B-3FD6-EA23-79FD-F6E9ABF253E7}"/>
              </a:ext>
            </a:extLst>
          </p:cNvPr>
          <p:cNvSpPr/>
          <p:nvPr/>
        </p:nvSpPr>
        <p:spPr>
          <a:xfrm>
            <a:off x="6385434" y="2713791"/>
            <a:ext cx="2758566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0.126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E68223-60C2-AC5F-E05C-3A60FF4CC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3705230"/>
            <a:ext cx="6276109" cy="41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1098409" y="57419"/>
            <a:ext cx="8146026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A strip of fabric is </a:t>
            </a:r>
            <a:r>
              <a:rPr lang="en-US" sz="3200" b="1" dirty="0"/>
              <a:t>54 </a:t>
            </a:r>
            <a:r>
              <a:rPr lang="en-US" sz="3200" b="1" dirty="0" err="1"/>
              <a:t>metres</a:t>
            </a:r>
            <a:r>
              <a:rPr lang="en-US" sz="3200" dirty="0"/>
              <a:t> long. It is 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cut into </a:t>
            </a:r>
            <a:r>
              <a:rPr lang="en-US" sz="3200" b="1" dirty="0"/>
              <a:t>100 equal pieces</a:t>
            </a:r>
            <a:r>
              <a:rPr lang="en-US" sz="3200" dirty="0"/>
              <a:t>, then each piece 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is cut into </a:t>
            </a:r>
            <a:r>
              <a:rPr lang="en-US" sz="3200" b="1" dirty="0"/>
              <a:t>10 equal pieces</a:t>
            </a:r>
            <a:r>
              <a:rPr lang="en-US" sz="3200" dirty="0"/>
              <a:t>. How long is each final piece </a:t>
            </a:r>
            <a:r>
              <a:rPr lang="en-US" sz="3200" b="1" dirty="0"/>
              <a:t>in </a:t>
            </a:r>
            <a:r>
              <a:rPr lang="en-US" sz="3200" b="1" dirty="0" err="1"/>
              <a:t>metres</a:t>
            </a:r>
            <a:r>
              <a:rPr lang="en-US" sz="3200" dirty="0"/>
              <a:t>?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CC80F-654E-7E69-1A5D-FB54D80D68F7}"/>
              </a:ext>
            </a:extLst>
          </p:cNvPr>
          <p:cNvSpPr txBox="1"/>
          <p:nvPr/>
        </p:nvSpPr>
        <p:spPr>
          <a:xfrm>
            <a:off x="-645773" y="3558835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54 ÷ 100 ÷ 10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0550B5-428B-09FE-9123-81D868A11D94}"/>
              </a:ext>
            </a:extLst>
          </p:cNvPr>
          <p:cNvSpPr/>
          <p:nvPr/>
        </p:nvSpPr>
        <p:spPr>
          <a:xfrm>
            <a:off x="5993255" y="3106173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77320F-F962-ADE6-3388-7AF779D5DBDF}"/>
              </a:ext>
            </a:extLst>
          </p:cNvPr>
          <p:cNvSpPr/>
          <p:nvPr/>
        </p:nvSpPr>
        <p:spPr>
          <a:xfrm>
            <a:off x="5938295" y="3106173"/>
            <a:ext cx="2999226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0.054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F1C41D-3716-3F30-8E2D-504559222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32" y="4117817"/>
            <a:ext cx="5455227" cy="36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72710-E827-0B8E-B9FC-CC76441C0D9F}"/>
              </a:ext>
            </a:extLst>
          </p:cNvPr>
          <p:cNvSpPr txBox="1"/>
          <p:nvPr/>
        </p:nvSpPr>
        <p:spPr>
          <a:xfrm>
            <a:off x="0" y="3243565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5 ÷  1000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3A62-3794-1FE3-4AE2-E5BAB0532FC8}"/>
              </a:ext>
            </a:extLst>
          </p:cNvPr>
          <p:cNvSpPr/>
          <p:nvPr/>
        </p:nvSpPr>
        <p:spPr>
          <a:xfrm>
            <a:off x="6113548" y="2889226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73445-C774-91AD-733A-234DC0BE4766}"/>
              </a:ext>
            </a:extLst>
          </p:cNvPr>
          <p:cNvSpPr/>
          <p:nvPr/>
        </p:nvSpPr>
        <p:spPr>
          <a:xfrm>
            <a:off x="5967404" y="2788890"/>
            <a:ext cx="274989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0.005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153838" y="1544"/>
            <a:ext cx="8146026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A container holds </a:t>
            </a:r>
            <a:r>
              <a:rPr lang="en-US" sz="3200" b="1" dirty="0"/>
              <a:t>5 </a:t>
            </a:r>
            <a:r>
              <a:rPr lang="en-US" sz="3200" b="1" dirty="0" err="1"/>
              <a:t>litres</a:t>
            </a:r>
            <a:r>
              <a:rPr lang="en-US" sz="3200" dirty="0"/>
              <a:t> of liquid. It is 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divided equally </a:t>
            </a:r>
            <a:r>
              <a:rPr lang="en-US" sz="3200" dirty="0"/>
              <a:t>into </a:t>
            </a:r>
            <a:r>
              <a:rPr lang="en-US" sz="3200" b="1" dirty="0"/>
              <a:t>1,000</a:t>
            </a:r>
            <a:r>
              <a:rPr lang="en-US" sz="3200" dirty="0"/>
              <a:t> tiny bottles. 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How many </a:t>
            </a:r>
            <a:r>
              <a:rPr lang="en-US" sz="3200" dirty="0" err="1"/>
              <a:t>litres</a:t>
            </a:r>
            <a:r>
              <a:rPr lang="en-US" sz="3200" dirty="0"/>
              <a:t> of liquid are in each bottle?</a:t>
            </a:r>
            <a:endParaRPr lang="en-GB" sz="32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705C03-31DA-642E-8C2C-E19CFEBC4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6556664" cy="43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1466</TotalTime>
  <Words>196</Words>
  <Application>Microsoft Office PowerPoint</Application>
  <PresentationFormat>On-screen Show (4:3)</PresentationFormat>
  <Paragraphs>34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81</cp:revision>
  <dcterms:created xsi:type="dcterms:W3CDTF">2013-01-27T09:14:16Z</dcterms:created>
  <dcterms:modified xsi:type="dcterms:W3CDTF">2026-03-27T07:13:48Z</dcterms:modified>
  <cp:category/>
</cp:coreProperties>
</file>