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1" r:id="rId3"/>
    <p:sldId id="306" r:id="rId4"/>
    <p:sldId id="307" r:id="rId5"/>
    <p:sldId id="303" r:id="rId6"/>
    <p:sldId id="308" r:id="rId7"/>
    <p:sldId id="31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A cartoon of a wizard&#10;&#10;AI-generated content may be incorrect.">
            <a:extLst>
              <a:ext uri="{FF2B5EF4-FFF2-40B4-BE49-F238E27FC236}">
                <a16:creationId xmlns:a16="http://schemas.microsoft.com/office/drawing/2014/main" id="{BC916396-A87B-9A8C-B80C-E253AE84D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73" y="2381986"/>
            <a:ext cx="4451502" cy="43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3.6  x   ?     = 36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201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9.1  x   ?     = 910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234475" y="2752253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9899F-8F33-CB55-C704-706E68B93BB3}"/>
              </a:ext>
            </a:extLst>
          </p:cNvPr>
          <p:cNvSpPr txBox="1"/>
          <p:nvPr/>
        </p:nvSpPr>
        <p:spPr>
          <a:xfrm>
            <a:off x="2363202" y="3805937"/>
            <a:ext cx="4514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7.8  ÷  ?      = 0.78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B63778-070B-4664-0D1C-CF087FFAAE59}"/>
              </a:ext>
            </a:extLst>
          </p:cNvPr>
          <p:cNvSpPr/>
          <p:nvPr/>
        </p:nvSpPr>
        <p:spPr>
          <a:xfrm>
            <a:off x="4233158" y="3771196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4207C-6B07-529D-B187-84B44A265144}"/>
              </a:ext>
            </a:extLst>
          </p:cNvPr>
          <p:cNvSpPr txBox="1"/>
          <p:nvPr/>
        </p:nvSpPr>
        <p:spPr>
          <a:xfrm>
            <a:off x="2363202" y="4835264"/>
            <a:ext cx="4403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13  ÷    ?      = 0.13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CDDE7E-B193-6ECB-CAD5-A0773D57BDC4}"/>
              </a:ext>
            </a:extLst>
          </p:cNvPr>
          <p:cNvSpPr/>
          <p:nvPr/>
        </p:nvSpPr>
        <p:spPr>
          <a:xfrm>
            <a:off x="4130032" y="4733509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21774" y="134302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bottle contains </a:t>
            </a:r>
            <a:r>
              <a:rPr lang="en-US" sz="3600" b="1" dirty="0"/>
              <a:t>5.5 </a:t>
            </a:r>
            <a:r>
              <a:rPr lang="en-US" sz="3600" b="1" dirty="0" err="1"/>
              <a:t>litres</a:t>
            </a:r>
            <a:r>
              <a:rPr lang="en-US" sz="3600" dirty="0"/>
              <a:t> of juice.</a:t>
            </a:r>
            <a:br>
              <a:rPr lang="en-US" sz="3600" dirty="0"/>
            </a:br>
            <a:r>
              <a:rPr lang="en-US" sz="3600" dirty="0"/>
              <a:t>A shop orders </a:t>
            </a:r>
            <a:r>
              <a:rPr lang="en-US" sz="3600" b="1" dirty="0"/>
              <a:t>10 bottles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 How many </a:t>
            </a:r>
            <a:r>
              <a:rPr lang="en-US" sz="3600" dirty="0" err="1"/>
              <a:t>litres</a:t>
            </a:r>
            <a:r>
              <a:rPr lang="en-US" sz="3600" dirty="0"/>
              <a:t> of juice is that in total?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5.5  x  10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795394" y="3077894"/>
            <a:ext cx="1473361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21624-42B7-3FE1-B972-2B732ADB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81" t="10159" b="13441"/>
          <a:stretch>
            <a:fillRect/>
          </a:stretch>
        </p:blipFill>
        <p:spPr>
          <a:xfrm>
            <a:off x="379490" y="2633769"/>
            <a:ext cx="2951538" cy="43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997974" y="126234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sticker costs </a:t>
            </a:r>
            <a:r>
              <a:rPr lang="en-US" sz="3600" b="1" dirty="0"/>
              <a:t>£0.44</a:t>
            </a:r>
            <a:br>
              <a:rPr lang="en-US" sz="3600" dirty="0"/>
            </a:br>
            <a:r>
              <a:rPr lang="en-US" sz="3600" dirty="0"/>
              <a:t>A shop sells </a:t>
            </a:r>
            <a:r>
              <a:rPr lang="en-US" sz="3600" b="1" dirty="0"/>
              <a:t>100 stickers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much money is collected?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386304" y="3511572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0.44  x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380184" y="3132257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687272" y="3129249"/>
            <a:ext cx="1348744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3D44F-FF98-DB2D-F38E-3AB2A8D1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070"/>
          <a:stretch>
            <a:fillRect/>
          </a:stretch>
        </p:blipFill>
        <p:spPr>
          <a:xfrm>
            <a:off x="206479" y="4659086"/>
            <a:ext cx="35216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-98410" y="3461362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15 ÷  1000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5812426" y="3044610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5861773" y="3044610"/>
            <a:ext cx="2790613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28481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wire is </a:t>
            </a:r>
            <a:r>
              <a:rPr lang="en-US" sz="3600" b="1" dirty="0"/>
              <a:t>15 </a:t>
            </a:r>
            <a:r>
              <a:rPr lang="en-US" sz="3600" b="1" dirty="0" err="1"/>
              <a:t>metres</a:t>
            </a:r>
            <a:r>
              <a:rPr lang="en-US" sz="3600" dirty="0"/>
              <a:t> long.</a:t>
            </a:r>
            <a:br>
              <a:rPr lang="en-US" sz="3600" dirty="0"/>
            </a:br>
            <a:r>
              <a:rPr lang="en-US" sz="3600" dirty="0"/>
              <a:t>It is cut into </a:t>
            </a:r>
            <a:r>
              <a:rPr lang="en-US" sz="3600" b="1" dirty="0"/>
              <a:t>1,000 equal pieces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 How long is each piece </a:t>
            </a:r>
            <a:r>
              <a:rPr lang="en-US" sz="3600" b="1" dirty="0"/>
              <a:t>in </a:t>
            </a:r>
            <a:r>
              <a:rPr lang="en-US" sz="3600" b="1" dirty="0" err="1"/>
              <a:t>metres</a:t>
            </a:r>
            <a:r>
              <a:rPr lang="en-US" sz="3600" dirty="0"/>
              <a:t>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1CD61-AF3E-C918-CB59-EA279D28C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258">
            <a:off x="46477" y="4011389"/>
            <a:ext cx="5774511" cy="38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61881"/>
            <a:ext cx="81460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rope is </a:t>
            </a:r>
            <a:r>
              <a:rPr lang="en-US" sz="3600" b="1" dirty="0"/>
              <a:t>95 </a:t>
            </a:r>
            <a:r>
              <a:rPr lang="en-US" sz="3600" b="1" dirty="0" err="1"/>
              <a:t>metres</a:t>
            </a:r>
            <a:r>
              <a:rPr lang="en-US" sz="3600" dirty="0"/>
              <a:t> long.</a:t>
            </a:r>
            <a:br>
              <a:rPr lang="en-US" sz="3600" dirty="0"/>
            </a:br>
            <a:r>
              <a:rPr lang="en-US" sz="3600" dirty="0"/>
              <a:t>It is first cut into </a:t>
            </a:r>
            <a:r>
              <a:rPr lang="en-US" sz="3600" b="1" dirty="0"/>
              <a:t>10 equal pieces</a:t>
            </a:r>
            <a:r>
              <a:rPr lang="en-US" sz="3600" dirty="0"/>
              <a:t>, then each piece is cut into </a:t>
            </a:r>
            <a:r>
              <a:rPr lang="en-US" sz="3600" b="1" dirty="0"/>
              <a:t>10 more </a:t>
            </a:r>
            <a:r>
              <a:rPr lang="en-US" sz="3600" dirty="0"/>
              <a:t>pieces.</a:t>
            </a:r>
            <a:br>
              <a:rPr lang="en-US" sz="3600" dirty="0"/>
            </a:br>
            <a:r>
              <a:rPr lang="en-US" sz="3600" dirty="0"/>
              <a:t> How long is each final piece </a:t>
            </a:r>
            <a:r>
              <a:rPr lang="en-US" sz="3600" b="1" dirty="0"/>
              <a:t>in </a:t>
            </a:r>
            <a:r>
              <a:rPr lang="en-US" sz="3600" b="1" dirty="0" err="1"/>
              <a:t>metres</a:t>
            </a:r>
            <a:r>
              <a:rPr lang="en-US" sz="3600" dirty="0"/>
              <a:t>?</a:t>
            </a:r>
            <a:endParaRPr lang="en-GB" sz="3600" dirty="0"/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0B56E-0EDB-A8CE-73E7-C1E7430B326D}"/>
              </a:ext>
            </a:extLst>
          </p:cNvPr>
          <p:cNvSpPr txBox="1"/>
          <p:nvPr/>
        </p:nvSpPr>
        <p:spPr>
          <a:xfrm>
            <a:off x="0" y="347393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95 ÷ 10 ÷  10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1B0AC-3A25-1794-3521-D45D01660822}"/>
              </a:ext>
            </a:extLst>
          </p:cNvPr>
          <p:cNvSpPr/>
          <p:nvPr/>
        </p:nvSpPr>
        <p:spPr>
          <a:xfrm>
            <a:off x="6760915" y="3036846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B863D-5F1D-8C3F-F56C-429710F38638}"/>
              </a:ext>
            </a:extLst>
          </p:cNvPr>
          <p:cNvSpPr/>
          <p:nvPr/>
        </p:nvSpPr>
        <p:spPr>
          <a:xfrm>
            <a:off x="6520730" y="3047256"/>
            <a:ext cx="2186971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0.95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F6DAC-20BD-E48D-7798-3185684363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361" b="37794"/>
          <a:stretch>
            <a:fillRect/>
          </a:stretch>
        </p:blipFill>
        <p:spPr>
          <a:xfrm>
            <a:off x="71550" y="3760570"/>
            <a:ext cx="3335679" cy="4266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EF0C5-3D1F-E01B-E1A8-ABCC2CFD8C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759" b="37794"/>
          <a:stretch>
            <a:fillRect/>
          </a:stretch>
        </p:blipFill>
        <p:spPr>
          <a:xfrm rot="16200000">
            <a:off x="3806149" y="3283557"/>
            <a:ext cx="2416791" cy="42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7419"/>
            <a:ext cx="8146026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 strip of fabric is </a:t>
            </a:r>
            <a:r>
              <a:rPr lang="en-US" sz="3200" b="1" dirty="0"/>
              <a:t>175 </a:t>
            </a:r>
            <a:r>
              <a:rPr lang="en-US" sz="3200" b="1" dirty="0" err="1"/>
              <a:t>metres</a:t>
            </a:r>
            <a:r>
              <a:rPr lang="en-US" sz="3200" dirty="0"/>
              <a:t> long. It is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cut into </a:t>
            </a:r>
            <a:r>
              <a:rPr lang="en-US" sz="3200" b="1" dirty="0"/>
              <a:t>100 equal pieces</a:t>
            </a:r>
            <a:r>
              <a:rPr lang="en-US" sz="3200" dirty="0"/>
              <a:t>, then each piece 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is cut into </a:t>
            </a:r>
            <a:r>
              <a:rPr lang="en-US" sz="3200" b="1" dirty="0"/>
              <a:t>10 equal pieces</a:t>
            </a:r>
            <a:r>
              <a:rPr lang="en-US" sz="3200" dirty="0"/>
              <a:t>. How long is each final piece </a:t>
            </a:r>
            <a:r>
              <a:rPr lang="en-US" sz="3200" b="1" dirty="0"/>
              <a:t>in </a:t>
            </a:r>
            <a:r>
              <a:rPr lang="en-US" sz="3200" b="1" dirty="0" err="1"/>
              <a:t>metres</a:t>
            </a:r>
            <a:r>
              <a:rPr lang="en-US" sz="3200" dirty="0"/>
              <a:t>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CC80F-654E-7E69-1A5D-FB54D80D68F7}"/>
              </a:ext>
            </a:extLst>
          </p:cNvPr>
          <p:cNvSpPr txBox="1"/>
          <p:nvPr/>
        </p:nvSpPr>
        <p:spPr>
          <a:xfrm>
            <a:off x="-645773" y="3558835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175 ÷ 100 ÷ 10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550B5-428B-09FE-9123-81D868A11D94}"/>
              </a:ext>
            </a:extLst>
          </p:cNvPr>
          <p:cNvSpPr/>
          <p:nvPr/>
        </p:nvSpPr>
        <p:spPr>
          <a:xfrm>
            <a:off x="5993255" y="3106173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7320F-F962-ADE6-3388-7AF779D5DBDF}"/>
              </a:ext>
            </a:extLst>
          </p:cNvPr>
          <p:cNvSpPr/>
          <p:nvPr/>
        </p:nvSpPr>
        <p:spPr>
          <a:xfrm>
            <a:off x="6105446" y="3106173"/>
            <a:ext cx="2999226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0.175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F1C41D-3716-3F30-8E2D-50455922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32" y="4117817"/>
            <a:ext cx="5455227" cy="36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1047</TotalTime>
  <Words>226</Words>
  <Application>Microsoft Office PowerPoint</Application>
  <PresentationFormat>On-screen Show (4:3)</PresentationFormat>
  <Paragraphs>35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71</cp:revision>
  <dcterms:created xsi:type="dcterms:W3CDTF">2013-01-27T09:14:16Z</dcterms:created>
  <dcterms:modified xsi:type="dcterms:W3CDTF">2026-03-27T07:10:17Z</dcterms:modified>
  <cp:category/>
</cp:coreProperties>
</file>