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86" r:id="rId3"/>
    <p:sldId id="283" r:id="rId4"/>
    <p:sldId id="294" r:id="rId5"/>
    <p:sldId id="295" r:id="rId6"/>
    <p:sldId id="284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128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24/03/2026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761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E803C-7DF4-6B5A-0291-74BDCD2E0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189EF5-9499-E36D-D6C6-663DBE37B1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ABDD64-029F-E5EE-9280-025F59C6F5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DD356-0AFA-643F-6785-D318EF2C51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776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652171" y="-42680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wizard hat holding a book&#10;&#10;AI-generated content may be incorrect.">
            <a:extLst>
              <a:ext uri="{FF2B5EF4-FFF2-40B4-BE49-F238E27FC236}">
                <a16:creationId xmlns:a16="http://schemas.microsoft.com/office/drawing/2014/main" id="{74C40700-EB2D-2C1B-D7E5-CC290EA79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8233" y="2694039"/>
            <a:ext cx="5038431" cy="42066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0A71B9-07CC-F10A-89F1-4AE0C1D6C072}"/>
              </a:ext>
            </a:extLst>
          </p:cNvPr>
          <p:cNvSpPr txBox="1"/>
          <p:nvPr/>
        </p:nvSpPr>
        <p:spPr>
          <a:xfrm>
            <a:off x="452285" y="733356"/>
            <a:ext cx="869171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Recap: </a:t>
            </a:r>
          </a:p>
          <a:p>
            <a:pPr algn="ctr"/>
            <a:r>
              <a:rPr lang="en-GB" sz="5400" dirty="0"/>
              <a:t>Divide by 10 &amp; 100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29A28-F7AD-E334-D400-250B5DA8F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BC0E4C2-E723-30D4-6066-1DE230F7B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4A71B26-6BF0-E90F-7B65-FBD52B9C1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F52CAC56-1E4E-69F5-57E9-2A1F176A61C1}"/>
              </a:ext>
            </a:extLst>
          </p:cNvPr>
          <p:cNvSpPr/>
          <p:nvPr/>
        </p:nvSpPr>
        <p:spPr>
          <a:xfrm>
            <a:off x="0" y="5634325"/>
            <a:ext cx="8862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They are all the same. Can you explain why?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04DDA2-F5A3-ACE5-DCFA-96EB1B379AC6}"/>
              </a:ext>
            </a:extLst>
          </p:cNvPr>
          <p:cNvSpPr/>
          <p:nvPr/>
        </p:nvSpPr>
        <p:spPr>
          <a:xfrm>
            <a:off x="1727672" y="261384"/>
            <a:ext cx="67446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Which number is bigger?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446B3CC-BBF1-D4AB-918C-310CF001CFE3}"/>
              </a:ext>
            </a:extLst>
          </p:cNvPr>
          <p:cNvGraphicFramePr>
            <a:graphicFrameLocks noGrp="1"/>
          </p:cNvGraphicFramePr>
          <p:nvPr/>
        </p:nvGraphicFramePr>
        <p:xfrm>
          <a:off x="1470109" y="1485610"/>
          <a:ext cx="6552126" cy="38542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92021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</a:tblGrid>
              <a:tr h="9635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2863760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8209036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43B4AD48-F40F-8961-F52A-02D4B2C59DE4}"/>
              </a:ext>
            </a:extLst>
          </p:cNvPr>
          <p:cNvSpPr/>
          <p:nvPr/>
        </p:nvSpPr>
        <p:spPr>
          <a:xfrm>
            <a:off x="1470109" y="1564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2A8F9F-0E92-D6F0-4E59-2A3AD0AA1557}"/>
              </a:ext>
            </a:extLst>
          </p:cNvPr>
          <p:cNvSpPr/>
          <p:nvPr/>
        </p:nvSpPr>
        <p:spPr>
          <a:xfrm>
            <a:off x="2589763" y="1564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46F113-F99F-BE71-0D3E-35028E3E47CC}"/>
              </a:ext>
            </a:extLst>
          </p:cNvPr>
          <p:cNvSpPr/>
          <p:nvPr/>
        </p:nvSpPr>
        <p:spPr>
          <a:xfrm>
            <a:off x="3705680" y="1564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0105F9-90C1-20C7-B48B-BE5BEDA48734}"/>
              </a:ext>
            </a:extLst>
          </p:cNvPr>
          <p:cNvSpPr/>
          <p:nvPr/>
        </p:nvSpPr>
        <p:spPr>
          <a:xfrm>
            <a:off x="4773167" y="1564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86080C-E3F3-E4CC-E12F-7D6C0E4692DA}"/>
              </a:ext>
            </a:extLst>
          </p:cNvPr>
          <p:cNvSpPr/>
          <p:nvPr/>
        </p:nvSpPr>
        <p:spPr>
          <a:xfrm>
            <a:off x="3663009" y="256662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7AF45A-475D-AB08-078C-3ACEED0029E5}"/>
              </a:ext>
            </a:extLst>
          </p:cNvPr>
          <p:cNvSpPr/>
          <p:nvPr/>
        </p:nvSpPr>
        <p:spPr>
          <a:xfrm>
            <a:off x="5906093" y="1564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8CA7FA4-BFC1-542D-6C4E-8EE25B67B319}"/>
              </a:ext>
            </a:extLst>
          </p:cNvPr>
          <p:cNvSpPr/>
          <p:nvPr/>
        </p:nvSpPr>
        <p:spPr>
          <a:xfrm>
            <a:off x="6981816" y="1564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FEBBA7-FAEA-09BE-C374-F3D5A83726AA}"/>
              </a:ext>
            </a:extLst>
          </p:cNvPr>
          <p:cNvSpPr/>
          <p:nvPr/>
        </p:nvSpPr>
        <p:spPr>
          <a:xfrm>
            <a:off x="4775381" y="256662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FC0C8D1-F92E-81DA-B533-564A60E27F33}"/>
              </a:ext>
            </a:extLst>
          </p:cNvPr>
          <p:cNvSpPr/>
          <p:nvPr/>
        </p:nvSpPr>
        <p:spPr>
          <a:xfrm>
            <a:off x="5339630" y="1142249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3360649-BBD8-AE68-CC3F-FE21087FB065}"/>
              </a:ext>
            </a:extLst>
          </p:cNvPr>
          <p:cNvSpPr/>
          <p:nvPr/>
        </p:nvSpPr>
        <p:spPr>
          <a:xfrm>
            <a:off x="5325523" y="2103271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C7E19B8-AE8D-980C-0761-3D1E665F8564}"/>
              </a:ext>
            </a:extLst>
          </p:cNvPr>
          <p:cNvSpPr/>
          <p:nvPr/>
        </p:nvSpPr>
        <p:spPr>
          <a:xfrm>
            <a:off x="5891986" y="356766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616E003-9449-AC9F-5209-4BC5C540BC5F}"/>
              </a:ext>
            </a:extLst>
          </p:cNvPr>
          <p:cNvSpPr/>
          <p:nvPr/>
        </p:nvSpPr>
        <p:spPr>
          <a:xfrm>
            <a:off x="6981816" y="4518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FE52F0A-4B57-B65D-F9AD-C5CDA1E205A3}"/>
              </a:ext>
            </a:extLst>
          </p:cNvPr>
          <p:cNvSpPr/>
          <p:nvPr/>
        </p:nvSpPr>
        <p:spPr>
          <a:xfrm>
            <a:off x="5867722" y="4518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FC47EF9-4D21-2D8E-6923-8490AE9CA207}"/>
              </a:ext>
            </a:extLst>
          </p:cNvPr>
          <p:cNvSpPr/>
          <p:nvPr/>
        </p:nvSpPr>
        <p:spPr>
          <a:xfrm>
            <a:off x="3706552" y="356811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7981BA8-4DB4-2ED8-0C9A-BFFA9994E83D}"/>
              </a:ext>
            </a:extLst>
          </p:cNvPr>
          <p:cNvSpPr/>
          <p:nvPr/>
        </p:nvSpPr>
        <p:spPr>
          <a:xfrm>
            <a:off x="4818924" y="356811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DF4852C-BC00-7EEB-3ABE-50A30E72B2FF}"/>
              </a:ext>
            </a:extLst>
          </p:cNvPr>
          <p:cNvSpPr/>
          <p:nvPr/>
        </p:nvSpPr>
        <p:spPr>
          <a:xfrm>
            <a:off x="3706550" y="4471628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D4544E3-D8D3-8900-CCC0-40D1E541C167}"/>
              </a:ext>
            </a:extLst>
          </p:cNvPr>
          <p:cNvSpPr/>
          <p:nvPr/>
        </p:nvSpPr>
        <p:spPr>
          <a:xfrm>
            <a:off x="4818922" y="4471628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6DB9BC0-6315-703C-237E-46DE136EEA4E}"/>
              </a:ext>
            </a:extLst>
          </p:cNvPr>
          <p:cNvSpPr/>
          <p:nvPr/>
        </p:nvSpPr>
        <p:spPr>
          <a:xfrm>
            <a:off x="5349044" y="3036895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80088E6-089B-4AB4-C564-EBD7B89E397E}"/>
              </a:ext>
            </a:extLst>
          </p:cNvPr>
          <p:cNvSpPr/>
          <p:nvPr/>
        </p:nvSpPr>
        <p:spPr>
          <a:xfrm>
            <a:off x="5334937" y="3997917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81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DB5A32-E488-A7A7-A011-1E1CE1F15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FEFA1E42-D185-D480-3646-7F0E1F0A6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7636"/>
            <a:ext cx="1575458" cy="129753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ACEB73E-739E-EC90-0C24-B9CAB26B6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0B8B07C-9D58-B439-D694-D2C752D95073}"/>
              </a:ext>
            </a:extLst>
          </p:cNvPr>
          <p:cNvGrpSpPr/>
          <p:nvPr/>
        </p:nvGrpSpPr>
        <p:grpSpPr>
          <a:xfrm>
            <a:off x="2071659" y="420489"/>
            <a:ext cx="6823586" cy="1927109"/>
            <a:chOff x="3588774" y="1281028"/>
            <a:chExt cx="4778477" cy="103728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826F9D6D-B3C2-9F5A-9051-BA9F2C7B5BDB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F812162-4C80-39A5-9AA0-0F45FAC35A71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The place value chart shows the number 720</a:t>
              </a:r>
            </a:p>
          </p:txBody>
        </p:sp>
      </p:grpSp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C2F3922-CB32-18ED-6CAF-97C2CFAF12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D18E2B0A-67D3-37B7-1FC8-D54FEFEF76A2}"/>
              </a:ext>
            </a:extLst>
          </p:cNvPr>
          <p:cNvGraphicFramePr>
            <a:graphicFrameLocks noGrp="1"/>
          </p:cNvGraphicFramePr>
          <p:nvPr/>
        </p:nvGraphicFramePr>
        <p:xfrm>
          <a:off x="1659963" y="3144769"/>
          <a:ext cx="6552125" cy="19271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10425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310425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310425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310425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310425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</a:tblGrid>
              <a:tr h="9635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47" name="Rectangle 46">
            <a:extLst>
              <a:ext uri="{FF2B5EF4-FFF2-40B4-BE49-F238E27FC236}">
                <a16:creationId xmlns:a16="http://schemas.microsoft.com/office/drawing/2014/main" id="{BD8466D8-D91B-5EE1-B78A-82A84E1F3FB8}"/>
              </a:ext>
            </a:extLst>
          </p:cNvPr>
          <p:cNvSpPr/>
          <p:nvPr/>
        </p:nvSpPr>
        <p:spPr>
          <a:xfrm>
            <a:off x="1760209" y="326902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DF4606E-8A0C-9B51-FD2F-E2680090109D}"/>
              </a:ext>
            </a:extLst>
          </p:cNvPr>
          <p:cNvSpPr/>
          <p:nvPr/>
        </p:nvSpPr>
        <p:spPr>
          <a:xfrm>
            <a:off x="3026563" y="3263905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8571837-3038-21AC-57F8-973E96F2A172}"/>
              </a:ext>
            </a:extLst>
          </p:cNvPr>
          <p:cNvSpPr/>
          <p:nvPr/>
        </p:nvSpPr>
        <p:spPr>
          <a:xfrm>
            <a:off x="4386433" y="326902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49EF609-6036-D390-3551-A7FC6EF40DD6}"/>
              </a:ext>
            </a:extLst>
          </p:cNvPr>
          <p:cNvSpPr/>
          <p:nvPr/>
        </p:nvSpPr>
        <p:spPr>
          <a:xfrm>
            <a:off x="5746303" y="326902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2" name="Rectangle 531">
            <a:extLst>
              <a:ext uri="{FF2B5EF4-FFF2-40B4-BE49-F238E27FC236}">
                <a16:creationId xmlns:a16="http://schemas.microsoft.com/office/drawing/2014/main" id="{9F708833-A6E5-DFCB-5B89-5A2FFBAD0C7C}"/>
              </a:ext>
            </a:extLst>
          </p:cNvPr>
          <p:cNvSpPr/>
          <p:nvPr/>
        </p:nvSpPr>
        <p:spPr>
          <a:xfrm>
            <a:off x="7079411" y="3263905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533" name="Rectangle 532">
            <a:extLst>
              <a:ext uri="{FF2B5EF4-FFF2-40B4-BE49-F238E27FC236}">
                <a16:creationId xmlns:a16="http://schemas.microsoft.com/office/drawing/2014/main" id="{711E69F7-AF78-5670-D904-C811A3F7C61B}"/>
              </a:ext>
            </a:extLst>
          </p:cNvPr>
          <p:cNvSpPr/>
          <p:nvPr/>
        </p:nvSpPr>
        <p:spPr>
          <a:xfrm>
            <a:off x="6391699" y="2826352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66F6D54-A85B-B136-CD86-894CAFD53A12}"/>
              </a:ext>
            </a:extLst>
          </p:cNvPr>
          <p:cNvGrpSpPr/>
          <p:nvPr/>
        </p:nvGrpSpPr>
        <p:grpSpPr>
          <a:xfrm>
            <a:off x="3158708" y="4199568"/>
            <a:ext cx="3647440" cy="707886"/>
            <a:chOff x="3158708" y="4199568"/>
            <a:chExt cx="3647440" cy="707886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DB7098D-3801-9355-5A72-6B0A8B74273C}"/>
                </a:ext>
              </a:extLst>
            </p:cNvPr>
            <p:cNvSpPr/>
            <p:nvPr/>
          </p:nvSpPr>
          <p:spPr>
            <a:xfrm>
              <a:off x="3158708" y="4199568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31" name="Rectangle 530">
              <a:extLst>
                <a:ext uri="{FF2B5EF4-FFF2-40B4-BE49-F238E27FC236}">
                  <a16:creationId xmlns:a16="http://schemas.microsoft.com/office/drawing/2014/main" id="{217F763E-CC1E-FB22-AC3B-971D602BA30C}"/>
                </a:ext>
              </a:extLst>
            </p:cNvPr>
            <p:cNvSpPr/>
            <p:nvPr/>
          </p:nvSpPr>
          <p:spPr>
            <a:xfrm>
              <a:off x="4481404" y="4199568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35" name="Rectangle 534">
              <a:extLst>
                <a:ext uri="{FF2B5EF4-FFF2-40B4-BE49-F238E27FC236}">
                  <a16:creationId xmlns:a16="http://schemas.microsoft.com/office/drawing/2014/main" id="{1898FF70-75A2-AB7F-C608-84432618428A}"/>
                </a:ext>
              </a:extLst>
            </p:cNvPr>
            <p:cNvSpPr/>
            <p:nvPr/>
          </p:nvSpPr>
          <p:spPr>
            <a:xfrm>
              <a:off x="5804100" y="4199568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536" name="Group 535">
            <a:extLst>
              <a:ext uri="{FF2B5EF4-FFF2-40B4-BE49-F238E27FC236}">
                <a16:creationId xmlns:a16="http://schemas.microsoft.com/office/drawing/2014/main" id="{29936B7B-15B7-BE0A-5621-EAE928AE4C67}"/>
              </a:ext>
            </a:extLst>
          </p:cNvPr>
          <p:cNvGrpSpPr/>
          <p:nvPr/>
        </p:nvGrpSpPr>
        <p:grpSpPr>
          <a:xfrm>
            <a:off x="2071659" y="434394"/>
            <a:ext cx="6823586" cy="1927109"/>
            <a:chOff x="3588774" y="1281028"/>
            <a:chExt cx="4778477" cy="1037285"/>
          </a:xfrm>
        </p:grpSpPr>
        <p:sp>
          <p:nvSpPr>
            <p:cNvPr id="537" name="Speech Bubble: Rectangle with Corners Rounded 536">
              <a:extLst>
                <a:ext uri="{FF2B5EF4-FFF2-40B4-BE49-F238E27FC236}">
                  <a16:creationId xmlns:a16="http://schemas.microsoft.com/office/drawing/2014/main" id="{0AAF1E87-5773-F395-72C4-1A90DC362559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8" name="TextBox 537">
              <a:extLst>
                <a:ext uri="{FF2B5EF4-FFF2-40B4-BE49-F238E27FC236}">
                  <a16:creationId xmlns:a16="http://schemas.microsoft.com/office/drawing/2014/main" id="{08AB3E99-D9A1-4521-1750-E8ED90C2A1E8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When we divide by </a:t>
              </a:r>
              <a:r>
                <a:rPr lang="en-US" sz="3200" b="1" dirty="0"/>
                <a:t>10</a:t>
              </a:r>
              <a:r>
                <a:rPr lang="en-US" sz="3200" dirty="0"/>
                <a:t>, every digit moves </a:t>
              </a:r>
              <a:r>
                <a:rPr lang="en-US" sz="3200" b="1" dirty="0"/>
                <a:t>one place to the right</a:t>
              </a:r>
              <a:r>
                <a:rPr lang="en-US" sz="3200" dirty="0"/>
                <a:t>.</a:t>
              </a:r>
            </a:p>
          </p:txBody>
        </p:sp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EE83675D-4646-D55F-3026-A368055F229C}"/>
              </a:ext>
            </a:extLst>
          </p:cNvPr>
          <p:cNvGrpSpPr/>
          <p:nvPr/>
        </p:nvGrpSpPr>
        <p:grpSpPr>
          <a:xfrm>
            <a:off x="2061169" y="427441"/>
            <a:ext cx="6834076" cy="1927109"/>
            <a:chOff x="3588774" y="1281028"/>
            <a:chExt cx="4785823" cy="1037285"/>
          </a:xfrm>
        </p:grpSpPr>
        <p:sp>
          <p:nvSpPr>
            <p:cNvPr id="540" name="Speech Bubble: Rectangle with Corners Rounded 539">
              <a:extLst>
                <a:ext uri="{FF2B5EF4-FFF2-40B4-BE49-F238E27FC236}">
                  <a16:creationId xmlns:a16="http://schemas.microsoft.com/office/drawing/2014/main" id="{847D6F2E-F726-836D-0377-F5D725012B1E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9B737038-E0B5-6939-C993-68AE28F9B760}"/>
                </a:ext>
              </a:extLst>
            </p:cNvPr>
            <p:cNvSpPr txBox="1"/>
            <p:nvPr/>
          </p:nvSpPr>
          <p:spPr>
            <a:xfrm>
              <a:off x="3596120" y="1490009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So we now have </a:t>
              </a:r>
              <a:r>
                <a:rPr lang="en-US" sz="3200" b="1" dirty="0"/>
                <a:t>72</a:t>
              </a:r>
            </a:p>
            <a:p>
              <a:pPr algn="ctr">
                <a:buNone/>
              </a:pPr>
              <a:r>
                <a:rPr lang="en-US" sz="3200" b="1" dirty="0"/>
                <a:t>720 ÷ 10 = 72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7D0F7F3-3E36-64C7-D3FD-C9D4EC0CF84D}"/>
              </a:ext>
            </a:extLst>
          </p:cNvPr>
          <p:cNvSpPr/>
          <p:nvPr/>
        </p:nvSpPr>
        <p:spPr>
          <a:xfrm>
            <a:off x="6395728" y="3736210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85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13854 0.002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C450E4-83AF-2DB1-DFE4-C89552E4C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BE0DC182-5B6C-D156-9D1C-A7F061BB7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755" y="1489494"/>
            <a:ext cx="1575458" cy="129753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39DE151-8C0E-3D50-9FD0-876BE86B1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649CEE1-038E-3146-4395-7E130CA1C7CB}"/>
              </a:ext>
            </a:extLst>
          </p:cNvPr>
          <p:cNvGrpSpPr/>
          <p:nvPr/>
        </p:nvGrpSpPr>
        <p:grpSpPr>
          <a:xfrm>
            <a:off x="1991610" y="253664"/>
            <a:ext cx="6823586" cy="1927109"/>
            <a:chOff x="3588774" y="1281028"/>
            <a:chExt cx="4778477" cy="103728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9F907939-14DD-762D-5C8F-4F41CB8996CD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533BDDB-44D5-AD1F-313E-5F22E8DF2C69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The place value chart shows the number 4300</a:t>
              </a:r>
            </a:p>
          </p:txBody>
        </p:sp>
      </p:grpSp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F9502C22-3E43-5DAD-A141-BDE83ABD03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6485A0C0-A1C9-247E-56A3-E6849A2A97F5}"/>
              </a:ext>
            </a:extLst>
          </p:cNvPr>
          <p:cNvGraphicFramePr>
            <a:graphicFrameLocks noGrp="1"/>
          </p:cNvGraphicFramePr>
          <p:nvPr/>
        </p:nvGraphicFramePr>
        <p:xfrm>
          <a:off x="1295937" y="3008236"/>
          <a:ext cx="6552126" cy="19271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92021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</a:tblGrid>
              <a:tr h="9635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47" name="Rectangle 46">
            <a:extLst>
              <a:ext uri="{FF2B5EF4-FFF2-40B4-BE49-F238E27FC236}">
                <a16:creationId xmlns:a16="http://schemas.microsoft.com/office/drawing/2014/main" id="{47F2803E-6AB3-0F92-A9D2-AFE961B8C899}"/>
              </a:ext>
            </a:extLst>
          </p:cNvPr>
          <p:cNvSpPr/>
          <p:nvPr/>
        </p:nvSpPr>
        <p:spPr>
          <a:xfrm>
            <a:off x="1295937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6B230CA-AC10-A170-0048-1CFE6E42E21D}"/>
              </a:ext>
            </a:extLst>
          </p:cNvPr>
          <p:cNvSpPr/>
          <p:nvPr/>
        </p:nvSpPr>
        <p:spPr>
          <a:xfrm>
            <a:off x="2415591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5A23E50-4151-0172-4ACC-64732768CA23}"/>
              </a:ext>
            </a:extLst>
          </p:cNvPr>
          <p:cNvSpPr/>
          <p:nvPr/>
        </p:nvSpPr>
        <p:spPr>
          <a:xfrm>
            <a:off x="3531508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59A2F67-8DD1-2F5E-928C-8974943B9895}"/>
              </a:ext>
            </a:extLst>
          </p:cNvPr>
          <p:cNvSpPr/>
          <p:nvPr/>
        </p:nvSpPr>
        <p:spPr>
          <a:xfrm>
            <a:off x="4598995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2" name="Rectangle 531">
            <a:extLst>
              <a:ext uri="{FF2B5EF4-FFF2-40B4-BE49-F238E27FC236}">
                <a16:creationId xmlns:a16="http://schemas.microsoft.com/office/drawing/2014/main" id="{5204FD6A-85CE-1802-34DB-EB96314E6C12}"/>
              </a:ext>
            </a:extLst>
          </p:cNvPr>
          <p:cNvSpPr/>
          <p:nvPr/>
        </p:nvSpPr>
        <p:spPr>
          <a:xfrm>
            <a:off x="5731921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grpSp>
        <p:nvGrpSpPr>
          <p:cNvPr id="536" name="Group 535">
            <a:extLst>
              <a:ext uri="{FF2B5EF4-FFF2-40B4-BE49-F238E27FC236}">
                <a16:creationId xmlns:a16="http://schemas.microsoft.com/office/drawing/2014/main" id="{C6A187DC-4662-AFA8-2D4E-03D90B640608}"/>
              </a:ext>
            </a:extLst>
          </p:cNvPr>
          <p:cNvGrpSpPr/>
          <p:nvPr/>
        </p:nvGrpSpPr>
        <p:grpSpPr>
          <a:xfrm>
            <a:off x="1991610" y="252611"/>
            <a:ext cx="6823586" cy="1927109"/>
            <a:chOff x="3588774" y="1281028"/>
            <a:chExt cx="4778477" cy="1037285"/>
          </a:xfrm>
        </p:grpSpPr>
        <p:sp>
          <p:nvSpPr>
            <p:cNvPr id="537" name="Speech Bubble: Rectangle with Corners Rounded 536">
              <a:extLst>
                <a:ext uri="{FF2B5EF4-FFF2-40B4-BE49-F238E27FC236}">
                  <a16:creationId xmlns:a16="http://schemas.microsoft.com/office/drawing/2014/main" id="{64F2E424-D9D8-D19D-2DF0-5EC9BCE88966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8" name="TextBox 537">
              <a:extLst>
                <a:ext uri="{FF2B5EF4-FFF2-40B4-BE49-F238E27FC236}">
                  <a16:creationId xmlns:a16="http://schemas.microsoft.com/office/drawing/2014/main" id="{CA0873B7-FEBD-42DA-A8D4-436ACC0411E7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When we divide by </a:t>
              </a:r>
              <a:r>
                <a:rPr lang="en-US" sz="3200" b="1" dirty="0"/>
                <a:t>100</a:t>
              </a:r>
              <a:r>
                <a:rPr lang="en-US" sz="3200" dirty="0"/>
                <a:t>, every digit moves </a:t>
              </a:r>
              <a:r>
                <a:rPr lang="en-US" sz="3200" b="1" dirty="0"/>
                <a:t>two place to the right</a:t>
              </a:r>
              <a:r>
                <a:rPr lang="en-US" sz="3200" dirty="0"/>
                <a:t>.</a:t>
              </a:r>
            </a:p>
          </p:txBody>
        </p:sp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E2320D88-CEBC-2B83-7DF2-47B3E4D02B3D}"/>
              </a:ext>
            </a:extLst>
          </p:cNvPr>
          <p:cNvGrpSpPr/>
          <p:nvPr/>
        </p:nvGrpSpPr>
        <p:grpSpPr>
          <a:xfrm>
            <a:off x="1991610" y="245260"/>
            <a:ext cx="6834076" cy="1927109"/>
            <a:chOff x="3588774" y="1281028"/>
            <a:chExt cx="4785823" cy="1037285"/>
          </a:xfrm>
        </p:grpSpPr>
        <p:sp>
          <p:nvSpPr>
            <p:cNvPr id="540" name="Speech Bubble: Rectangle with Corners Rounded 539">
              <a:extLst>
                <a:ext uri="{FF2B5EF4-FFF2-40B4-BE49-F238E27FC236}">
                  <a16:creationId xmlns:a16="http://schemas.microsoft.com/office/drawing/2014/main" id="{3CFEF063-99A0-C0CD-E05A-45865057A9EF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5ED9E0E3-08EE-04DE-2F47-D2B90A5F3144}"/>
                </a:ext>
              </a:extLst>
            </p:cNvPr>
            <p:cNvSpPr txBox="1"/>
            <p:nvPr/>
          </p:nvSpPr>
          <p:spPr>
            <a:xfrm>
              <a:off x="3596120" y="1490009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So we now have </a:t>
              </a:r>
              <a:r>
                <a:rPr lang="en-US" sz="3200" b="1" dirty="0"/>
                <a:t>43</a:t>
              </a:r>
            </a:p>
            <a:p>
              <a:pPr algn="ctr">
                <a:buNone/>
              </a:pPr>
              <a:r>
                <a:rPr lang="en-US" sz="3200" b="1" dirty="0"/>
                <a:t>4300 ÷ 100 = 43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B6A4537-12C1-C0B9-DAE2-60319C87454A}"/>
              </a:ext>
            </a:extLst>
          </p:cNvPr>
          <p:cNvSpPr/>
          <p:nvPr/>
        </p:nvSpPr>
        <p:spPr>
          <a:xfrm>
            <a:off x="6807644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92DB5C-39C6-0BF6-4735-C76073C44181}"/>
              </a:ext>
            </a:extLst>
          </p:cNvPr>
          <p:cNvSpPr/>
          <p:nvPr/>
        </p:nvSpPr>
        <p:spPr>
          <a:xfrm>
            <a:off x="5157222" y="2656480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BD2806-A17F-3FFE-08AC-D7EAA72DEEB0}"/>
              </a:ext>
            </a:extLst>
          </p:cNvPr>
          <p:cNvSpPr/>
          <p:nvPr/>
        </p:nvSpPr>
        <p:spPr>
          <a:xfrm>
            <a:off x="5151351" y="3625897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5830E61-ED9E-8727-89FB-E073017AB518}"/>
              </a:ext>
            </a:extLst>
          </p:cNvPr>
          <p:cNvGrpSpPr/>
          <p:nvPr/>
        </p:nvGrpSpPr>
        <p:grpSpPr>
          <a:xfrm>
            <a:off x="1240513" y="4058671"/>
            <a:ext cx="4340734" cy="707886"/>
            <a:chOff x="1302696" y="4918780"/>
            <a:chExt cx="4340734" cy="707886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266692C-B58E-89D9-6254-C71F492023B5}"/>
                </a:ext>
              </a:extLst>
            </p:cNvPr>
            <p:cNvSpPr/>
            <p:nvPr/>
          </p:nvSpPr>
          <p:spPr>
            <a:xfrm>
              <a:off x="1302696" y="491878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31" name="Rectangle 530">
              <a:extLst>
                <a:ext uri="{FF2B5EF4-FFF2-40B4-BE49-F238E27FC236}">
                  <a16:creationId xmlns:a16="http://schemas.microsoft.com/office/drawing/2014/main" id="{729CDC0E-BC30-0B9A-99BE-C6B06B4D3952}"/>
                </a:ext>
              </a:extLst>
            </p:cNvPr>
            <p:cNvSpPr/>
            <p:nvPr/>
          </p:nvSpPr>
          <p:spPr>
            <a:xfrm>
              <a:off x="2415591" y="491878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B3E41C1-9332-5090-D188-71134BC4816B}"/>
                </a:ext>
              </a:extLst>
            </p:cNvPr>
            <p:cNvSpPr/>
            <p:nvPr/>
          </p:nvSpPr>
          <p:spPr>
            <a:xfrm>
              <a:off x="3528486" y="491878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8DC7351-2094-A500-5292-B86AB3C43654}"/>
                </a:ext>
              </a:extLst>
            </p:cNvPr>
            <p:cNvSpPr/>
            <p:nvPr/>
          </p:nvSpPr>
          <p:spPr>
            <a:xfrm>
              <a:off x="4641382" y="491878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7FFF412-B314-7008-9473-A3A180849319}"/>
              </a:ext>
            </a:extLst>
          </p:cNvPr>
          <p:cNvGrpSpPr/>
          <p:nvPr/>
        </p:nvGrpSpPr>
        <p:grpSpPr>
          <a:xfrm>
            <a:off x="2353408" y="4058671"/>
            <a:ext cx="4340734" cy="707886"/>
            <a:chOff x="1302696" y="4918780"/>
            <a:chExt cx="4340734" cy="70788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1FDED34-0FF8-57FE-2D27-D99C0E2F2E3F}"/>
                </a:ext>
              </a:extLst>
            </p:cNvPr>
            <p:cNvSpPr/>
            <p:nvPr/>
          </p:nvSpPr>
          <p:spPr>
            <a:xfrm>
              <a:off x="1302696" y="491878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7158B45-66FA-3936-36A2-99B67667B4CD}"/>
                </a:ext>
              </a:extLst>
            </p:cNvPr>
            <p:cNvSpPr/>
            <p:nvPr/>
          </p:nvSpPr>
          <p:spPr>
            <a:xfrm>
              <a:off x="2415591" y="491878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71587A2-19AC-222D-BAF3-AA0BB9DCF319}"/>
                </a:ext>
              </a:extLst>
            </p:cNvPr>
            <p:cNvSpPr/>
            <p:nvPr/>
          </p:nvSpPr>
          <p:spPr>
            <a:xfrm>
              <a:off x="3528486" y="491878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5DF8507-C0CA-DB5C-8098-878BCB5AC100}"/>
                </a:ext>
              </a:extLst>
            </p:cNvPr>
            <p:cNvSpPr/>
            <p:nvPr/>
          </p:nvSpPr>
          <p:spPr>
            <a:xfrm>
              <a:off x="4641382" y="491878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125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12621 0.006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0.12621 0.0064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22843B0-4DB0-E89A-642E-257D7EC81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3231F9-26C0-2CE9-52D2-86E08D286CBE}"/>
              </a:ext>
            </a:extLst>
          </p:cNvPr>
          <p:cNvSpPr txBox="1"/>
          <p:nvPr/>
        </p:nvSpPr>
        <p:spPr>
          <a:xfrm>
            <a:off x="747066" y="2505708"/>
            <a:ext cx="8396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 1) To divide a number by 10 each digit moves </a:t>
            </a:r>
          </a:p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	             to the right on a place value grid.  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0686C6-E8FF-5311-63EA-770C8CC3D5F6}"/>
              </a:ext>
            </a:extLst>
          </p:cNvPr>
          <p:cNvSpPr/>
          <p:nvPr/>
        </p:nvSpPr>
        <p:spPr>
          <a:xfrm>
            <a:off x="1427021" y="2965437"/>
            <a:ext cx="748146" cy="429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56CE69-AC3F-62FD-02E8-43E8212A7E96}"/>
              </a:ext>
            </a:extLst>
          </p:cNvPr>
          <p:cNvSpPr txBox="1"/>
          <p:nvPr/>
        </p:nvSpPr>
        <p:spPr>
          <a:xfrm>
            <a:off x="747066" y="3945477"/>
            <a:ext cx="8396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 2) To divide a number by 100 each digit moves </a:t>
            </a:r>
          </a:p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	             to the right on a place value grid.  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1FB54B-F545-82FA-6970-03171631DE1E}"/>
              </a:ext>
            </a:extLst>
          </p:cNvPr>
          <p:cNvSpPr/>
          <p:nvPr/>
        </p:nvSpPr>
        <p:spPr>
          <a:xfrm>
            <a:off x="1427021" y="4405206"/>
            <a:ext cx="748146" cy="429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EF279B-0BF7-4174-5EC8-7ACC82420B0F}"/>
              </a:ext>
            </a:extLst>
          </p:cNvPr>
          <p:cNvSpPr txBox="1"/>
          <p:nvPr/>
        </p:nvSpPr>
        <p:spPr>
          <a:xfrm>
            <a:off x="1579422" y="2917816"/>
            <a:ext cx="443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GB" sz="28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26B5AC-4F13-DCF3-6ABA-73EC26CCA523}"/>
              </a:ext>
            </a:extLst>
          </p:cNvPr>
          <p:cNvSpPr txBox="1"/>
          <p:nvPr/>
        </p:nvSpPr>
        <p:spPr>
          <a:xfrm>
            <a:off x="1579422" y="4358341"/>
            <a:ext cx="443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sz="28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B6BA459-630D-EB7A-DC44-44EB32307461}"/>
              </a:ext>
            </a:extLst>
          </p:cNvPr>
          <p:cNvSpPr/>
          <p:nvPr/>
        </p:nvSpPr>
        <p:spPr>
          <a:xfrm>
            <a:off x="1656124" y="95661"/>
            <a:ext cx="674469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Let’s recap what we have learnt so far?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79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247205" y="2039279"/>
            <a:ext cx="2860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270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  =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3291629" y="1949680"/>
            <a:ext cx="101691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27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3291629" y="2966711"/>
            <a:ext cx="101691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57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3267048" y="3925363"/>
            <a:ext cx="101691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29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3176547" y="4880317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410</a:t>
            </a:r>
          </a:p>
        </p:txBody>
      </p:sp>
      <p:sp>
        <p:nvSpPr>
          <p:cNvPr id="509" name="Rectangle 508">
            <a:extLst>
              <a:ext uri="{FF2B5EF4-FFF2-40B4-BE49-F238E27FC236}">
                <a16:creationId xmlns:a16="http://schemas.microsoft.com/office/drawing/2014/main" id="{7C4FAF62-FBC3-86CF-5592-272EF8B6122B}"/>
              </a:ext>
            </a:extLst>
          </p:cNvPr>
          <p:cNvSpPr/>
          <p:nvPr/>
        </p:nvSpPr>
        <p:spPr>
          <a:xfrm>
            <a:off x="7435804" y="1988401"/>
            <a:ext cx="101691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92</a:t>
            </a:r>
          </a:p>
        </p:txBody>
      </p:sp>
      <p:sp>
        <p:nvSpPr>
          <p:cNvPr id="510" name="Rectangle 509">
            <a:extLst>
              <a:ext uri="{FF2B5EF4-FFF2-40B4-BE49-F238E27FC236}">
                <a16:creationId xmlns:a16="http://schemas.microsoft.com/office/drawing/2014/main" id="{D97800B2-D692-27D3-00B3-54B6F34B2510}"/>
              </a:ext>
            </a:extLst>
          </p:cNvPr>
          <p:cNvSpPr/>
          <p:nvPr/>
        </p:nvSpPr>
        <p:spPr>
          <a:xfrm>
            <a:off x="7875549" y="2976390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98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181482" y="3010087"/>
            <a:ext cx="33025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5700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100 =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649D3AD-9F53-B644-A85A-0D40C654CE1C}"/>
              </a:ext>
            </a:extLst>
          </p:cNvPr>
          <p:cNvSpPr txBox="1"/>
          <p:nvPr/>
        </p:nvSpPr>
        <p:spPr>
          <a:xfrm>
            <a:off x="181482" y="3977756"/>
            <a:ext cx="2925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290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  = 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48D2626-CFAD-5D71-3975-CE1F6B4B1321}"/>
              </a:ext>
            </a:extLst>
          </p:cNvPr>
          <p:cNvSpPr txBox="1"/>
          <p:nvPr/>
        </p:nvSpPr>
        <p:spPr>
          <a:xfrm>
            <a:off x="4741352" y="2074772"/>
            <a:ext cx="28023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920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 =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F77DCA2-62F0-204D-4BAE-A24D6DC60D29}"/>
              </a:ext>
            </a:extLst>
          </p:cNvPr>
          <p:cNvSpPr txBox="1"/>
          <p:nvPr/>
        </p:nvSpPr>
        <p:spPr>
          <a:xfrm>
            <a:off x="4741352" y="3027268"/>
            <a:ext cx="3357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9800 </a:t>
            </a:r>
            <a:r>
              <a:rPr lang="en-US" sz="3200" b="1" dirty="0"/>
              <a:t>÷</a:t>
            </a:r>
            <a:r>
              <a:rPr lang="en-GB" sz="3200" b="1" dirty="0">
                <a:latin typeface="Comic Sans MS" panose="030F0702030302020204" pitchFamily="66" charset="0"/>
              </a:rPr>
              <a:t> </a:t>
            </a:r>
            <a:r>
              <a:rPr lang="en-GB" sz="3200" dirty="0">
                <a:latin typeface="Comic Sans MS" panose="030F0702030302020204" pitchFamily="66" charset="0"/>
              </a:rPr>
              <a:t>100 = 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9D7643D-FE75-28FB-42C3-49B54BADAF8B}"/>
              </a:ext>
            </a:extLst>
          </p:cNvPr>
          <p:cNvSpPr txBox="1"/>
          <p:nvPr/>
        </p:nvSpPr>
        <p:spPr>
          <a:xfrm>
            <a:off x="4741352" y="3979764"/>
            <a:ext cx="31069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6600 </a:t>
            </a:r>
            <a:r>
              <a:rPr lang="en-US" sz="3200" b="1" dirty="0"/>
              <a:t>÷</a:t>
            </a:r>
            <a:r>
              <a:rPr lang="en-GB" sz="3200" b="1" dirty="0">
                <a:latin typeface="Comic Sans MS" panose="030F0702030302020204" pitchFamily="66" charset="0"/>
              </a:rPr>
              <a:t> </a:t>
            </a:r>
            <a:r>
              <a:rPr lang="en-GB" sz="3200" dirty="0">
                <a:latin typeface="Comic Sans MS" panose="030F0702030302020204" pitchFamily="66" charset="0"/>
              </a:rPr>
              <a:t>10 =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FD58D13-3A3A-5FD3-6C74-66C19255D911}"/>
              </a:ext>
            </a:extLst>
          </p:cNvPr>
          <p:cNvSpPr txBox="1"/>
          <p:nvPr/>
        </p:nvSpPr>
        <p:spPr>
          <a:xfrm>
            <a:off x="181482" y="4937173"/>
            <a:ext cx="3110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4100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  = 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CBF91E6-FAA2-F66C-AB3A-A378794A7D26}"/>
              </a:ext>
            </a:extLst>
          </p:cNvPr>
          <p:cNvSpPr txBox="1"/>
          <p:nvPr/>
        </p:nvSpPr>
        <p:spPr>
          <a:xfrm>
            <a:off x="4741352" y="4932260"/>
            <a:ext cx="34868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19900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100 = 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35F6880-2712-95EF-8B24-DB1880D0F34E}"/>
              </a:ext>
            </a:extLst>
          </p:cNvPr>
          <p:cNvSpPr/>
          <p:nvPr/>
        </p:nvSpPr>
        <p:spPr>
          <a:xfrm>
            <a:off x="7816324" y="3925363"/>
            <a:ext cx="127278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660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DDFC95B-4187-180F-C337-65F7A6AB38F1}"/>
              </a:ext>
            </a:extLst>
          </p:cNvPr>
          <p:cNvSpPr/>
          <p:nvPr/>
        </p:nvSpPr>
        <p:spPr>
          <a:xfrm>
            <a:off x="7971724" y="4835418"/>
            <a:ext cx="111738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199</a:t>
            </a:r>
          </a:p>
        </p:txBody>
      </p:sp>
    </p:spTree>
    <p:extLst>
      <p:ext uri="{BB962C8B-B14F-4D97-AF65-F5344CB8AC3E}">
        <p14:creationId xmlns:p14="http://schemas.microsoft.com/office/powerpoint/2010/main" val="90124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113" grpId="0" animBg="1"/>
      <p:bldP spid="1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56A012B-32CF-047F-F940-F31AEC6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3695" y="2234891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1547668" y="1356866"/>
            <a:ext cx="8599223" cy="2020610"/>
            <a:chOff x="2551992" y="1350547"/>
            <a:chExt cx="8599223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350547"/>
              <a:ext cx="6353071" cy="1363156"/>
            </a:xfrm>
            <a:prstGeom prst="wedgeRoundRectCallout">
              <a:avLst>
                <a:gd name="adj1" fmla="val -71222"/>
                <a:gd name="adj2" fmla="val 4855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551992" y="1746534"/>
              <a:ext cx="8599223" cy="4775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2200 </a:t>
              </a:r>
              <a:r>
                <a:rPr lang="en-US" sz="4000" b="1" dirty="0"/>
                <a:t>÷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100 = 220 </a:t>
              </a:r>
              <a:r>
                <a:rPr lang="en-US" sz="4000" b="1" dirty="0"/>
                <a:t>÷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10 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127654" y="3704003"/>
            <a:ext cx="464574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True: Can you explain why?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1368</TotalTime>
  <Words>277</Words>
  <Application>Microsoft Office PowerPoint</Application>
  <PresentationFormat>On-screen Show (4:3)</PresentationFormat>
  <Paragraphs>89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Aptos</vt:lpstr>
      <vt:lpstr>Arial</vt:lpstr>
      <vt:lpstr>Calibri</vt:lpstr>
      <vt:lpstr>Cambria Math</vt:lpstr>
      <vt:lpstr>Comic Sans MS</vt:lpstr>
      <vt:lpstr>Consolas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73</cp:revision>
  <dcterms:created xsi:type="dcterms:W3CDTF">2013-01-27T09:14:16Z</dcterms:created>
  <dcterms:modified xsi:type="dcterms:W3CDTF">2026-03-24T12:53:06Z</dcterms:modified>
  <cp:category/>
</cp:coreProperties>
</file>