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67" r:id="rId3"/>
    <p:sldId id="315" r:id="rId4"/>
    <p:sldId id="337" r:id="rId5"/>
    <p:sldId id="341" r:id="rId6"/>
    <p:sldId id="314" r:id="rId7"/>
    <p:sldId id="339" r:id="rId8"/>
    <p:sldId id="340" r:id="rId9"/>
    <p:sldId id="310" r:id="rId10"/>
    <p:sldId id="34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88021" y="138672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107533" y="1032300"/>
            <a:ext cx="75448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Recap: Halve of even numbers to 10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06D2BE-D05F-99D2-4E47-78243E1DD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89139" y="3205667"/>
            <a:ext cx="3305952" cy="301358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57601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Halve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068529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Halve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Halve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Halve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393288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Halve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987062" y="2468944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987062" y="3379246"/>
            <a:ext cx="609601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12231" y="445379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007431" y="545030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195" y="16289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1984692" y="136588"/>
            <a:ext cx="5533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 is 2</a:t>
            </a:r>
            <a:br>
              <a:rPr lang="en-US" sz="3600" b="1" dirty="0"/>
            </a:br>
            <a:r>
              <a:rPr lang="en-US" sz="3600" b="1" dirty="0"/>
              <a:t>Double 2 is 4</a:t>
            </a:r>
            <a:br>
              <a:rPr lang="en-US" sz="3600" b="1" dirty="0"/>
            </a:br>
            <a:r>
              <a:rPr lang="en-US" sz="3600" b="1" dirty="0"/>
              <a:t>Double 3 is 6</a:t>
            </a:r>
            <a:br>
              <a:rPr lang="en-US" sz="3600" b="1" dirty="0"/>
            </a:br>
            <a:r>
              <a:rPr lang="en-US" sz="3600" b="1" dirty="0"/>
              <a:t>Double 4 is 8</a:t>
            </a:r>
            <a:br>
              <a:rPr lang="en-US" sz="3600" b="1" dirty="0"/>
            </a:br>
            <a:r>
              <a:rPr lang="en-US" sz="3600" b="1" dirty="0"/>
              <a:t>Double 5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365583" y="227983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365583" y="307188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365583" y="391039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365583" y="474890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365583" y="5568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6 is 12</a:t>
            </a:r>
            <a:br>
              <a:rPr lang="en-US" sz="3600" b="1" dirty="0"/>
            </a:br>
            <a:r>
              <a:rPr lang="en-US" sz="3600" b="1" dirty="0"/>
              <a:t>Double 7 is 14</a:t>
            </a:r>
            <a:br>
              <a:rPr lang="en-US" sz="3600" b="1" dirty="0"/>
            </a:br>
            <a:r>
              <a:rPr lang="en-US" sz="3600" b="1" dirty="0"/>
              <a:t>Double 8 is 16</a:t>
            </a:r>
            <a:br>
              <a:rPr lang="en-US" sz="3600" b="1" dirty="0"/>
            </a:br>
            <a:r>
              <a:rPr lang="en-US" sz="3600" b="1" dirty="0"/>
              <a:t>Double 9 is 18</a:t>
            </a:r>
            <a:br>
              <a:rPr lang="en-US" sz="3600" b="1" dirty="0"/>
            </a:br>
            <a:r>
              <a:rPr lang="en-US" sz="3600" b="1" dirty="0"/>
              <a:t>Double 10 is 20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009417" y="2255807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009417" y="30478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009417" y="38863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009417" y="47248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238040" y="554488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9931" y="1261364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291972" y="1115337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What is an even number?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528555" y="1206748"/>
            <a:ext cx="6090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Even numbers can be shared into two equal groups.</a:t>
            </a:r>
            <a:br>
              <a:rPr lang="en-US" sz="3200" dirty="0"/>
            </a:br>
            <a:r>
              <a:rPr lang="en-US" sz="3200" b="1" dirty="0"/>
              <a:t>Nobody is left out!</a:t>
            </a:r>
            <a:endParaRPr lang="en-GB" sz="2000" b="1" dirty="0"/>
          </a:p>
        </p:txBody>
      </p:sp>
      <p:pic>
        <p:nvPicPr>
          <p:cNvPr id="4" name="Picture 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684A2D8-91F8-8B61-E454-CBA6CD473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98BF0D-8B88-D9A0-AAE2-F141B9BEE8F6}"/>
              </a:ext>
            </a:extLst>
          </p:cNvPr>
          <p:cNvGrpSpPr/>
          <p:nvPr/>
        </p:nvGrpSpPr>
        <p:grpSpPr>
          <a:xfrm>
            <a:off x="2291971" y="1115337"/>
            <a:ext cx="6563728" cy="1811782"/>
            <a:chOff x="2291971" y="1115337"/>
            <a:chExt cx="6563728" cy="181178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A72C27F-F9F3-B8F2-E5F8-23F7E281CD1E}"/>
                </a:ext>
              </a:extLst>
            </p:cNvPr>
            <p:cNvSpPr/>
            <p:nvPr/>
          </p:nvSpPr>
          <p:spPr>
            <a:xfrm>
              <a:off x="2291971" y="1115337"/>
              <a:ext cx="6563728" cy="1811782"/>
            </a:xfrm>
            <a:prstGeom prst="wedgeRoundRectCallout">
              <a:avLst>
                <a:gd name="adj1" fmla="val -68011"/>
                <a:gd name="adj2" fmla="val 41278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F97C61-1561-5C88-DAE8-8FA925C5DC5C}"/>
                </a:ext>
              </a:extLst>
            </p:cNvPr>
            <p:cNvSpPr txBox="1"/>
            <p:nvPr/>
          </p:nvSpPr>
          <p:spPr>
            <a:xfrm>
              <a:off x="2561825" y="1261364"/>
              <a:ext cx="609056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Example: </a:t>
              </a:r>
              <a:r>
                <a:rPr lang="en-US" sz="3200" b="1" dirty="0"/>
                <a:t>4</a:t>
              </a:r>
              <a:r>
                <a:rPr lang="en-US" sz="3200" dirty="0"/>
                <a:t> can be shared into </a:t>
              </a:r>
              <a:r>
                <a:rPr lang="en-US" sz="3200" b="1" dirty="0"/>
                <a:t>two equal groups of 2</a:t>
              </a:r>
              <a:r>
                <a:rPr lang="en-US" sz="3200" dirty="0"/>
                <a:t>, so </a:t>
              </a:r>
              <a:r>
                <a:rPr lang="en-US" sz="3200" b="1" dirty="0"/>
                <a:t>4 is an even number.</a:t>
              </a:r>
              <a:endParaRPr lang="en-GB" sz="2000" b="1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6F5CAEF-0F18-4B5D-0135-844AE2BFE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107572" y="4163930"/>
            <a:ext cx="2102946" cy="1054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EE937C-1A4C-DECD-6380-0E6F3368B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132596" y="4163930"/>
            <a:ext cx="2102946" cy="10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979E5-DC5B-584C-61D0-8C84C1C64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38483ED-DDD1-58A7-0FB1-00D88569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9931" y="1261364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70FBC4-D0A0-D76F-7E95-A92CA53A712B}"/>
              </a:ext>
            </a:extLst>
          </p:cNvPr>
          <p:cNvSpPr/>
          <p:nvPr/>
        </p:nvSpPr>
        <p:spPr>
          <a:xfrm>
            <a:off x="2291972" y="1115337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67A4943-565D-73C2-9149-A9E7EDE71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1EDA68-7C11-18F7-F762-627A460F2446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What is an odd number?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AE3C3-07C7-C62D-91E9-79109C06055E}"/>
              </a:ext>
            </a:extLst>
          </p:cNvPr>
          <p:cNvSpPr txBox="1"/>
          <p:nvPr/>
        </p:nvSpPr>
        <p:spPr>
          <a:xfrm>
            <a:off x="2528555" y="1206748"/>
            <a:ext cx="6090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Odd numbers cannot be shared into two equal groups.</a:t>
            </a:r>
            <a:br>
              <a:rPr lang="en-US" sz="3200" dirty="0"/>
            </a:br>
            <a:r>
              <a:rPr lang="en-US" sz="3200" b="1" dirty="0"/>
              <a:t>There is always one left over!</a:t>
            </a:r>
            <a:endParaRPr lang="en-GB" sz="2000" b="1" dirty="0"/>
          </a:p>
        </p:txBody>
      </p:sp>
      <p:pic>
        <p:nvPicPr>
          <p:cNvPr id="4" name="Picture 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8527B0-8DAC-C8EF-F64F-C2DC0890F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5E3918D-395B-57A9-A288-A3643E5D381A}"/>
              </a:ext>
            </a:extLst>
          </p:cNvPr>
          <p:cNvGrpSpPr/>
          <p:nvPr/>
        </p:nvGrpSpPr>
        <p:grpSpPr>
          <a:xfrm>
            <a:off x="2291971" y="1115337"/>
            <a:ext cx="6563728" cy="1811782"/>
            <a:chOff x="2291971" y="1115337"/>
            <a:chExt cx="6563728" cy="181178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ADB5D9F-3910-004A-656D-1019BDE9B221}"/>
                </a:ext>
              </a:extLst>
            </p:cNvPr>
            <p:cNvSpPr/>
            <p:nvPr/>
          </p:nvSpPr>
          <p:spPr>
            <a:xfrm>
              <a:off x="2291971" y="1115337"/>
              <a:ext cx="6563728" cy="1811782"/>
            </a:xfrm>
            <a:prstGeom prst="wedgeRoundRectCallout">
              <a:avLst>
                <a:gd name="adj1" fmla="val -68011"/>
                <a:gd name="adj2" fmla="val 41278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912B41-CDE3-32B8-125B-45902159DEDD}"/>
                </a:ext>
              </a:extLst>
            </p:cNvPr>
            <p:cNvSpPr txBox="1"/>
            <p:nvPr/>
          </p:nvSpPr>
          <p:spPr>
            <a:xfrm>
              <a:off x="2561825" y="1261364"/>
              <a:ext cx="609056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/>
                <a:t>Example: </a:t>
              </a:r>
              <a:r>
                <a:rPr lang="en-US" sz="3200" b="1" dirty="0"/>
                <a:t>5</a:t>
              </a:r>
              <a:r>
                <a:rPr lang="en-US" sz="3200" dirty="0"/>
                <a:t> cannot be shared into </a:t>
              </a:r>
              <a:r>
                <a:rPr lang="en-US" sz="3200" b="1" dirty="0"/>
                <a:t>two equal groups of 2</a:t>
              </a:r>
              <a:r>
                <a:rPr lang="en-US" sz="3200" dirty="0"/>
                <a:t>, so </a:t>
              </a:r>
              <a:r>
                <a:rPr lang="en-US" sz="3200" b="1" dirty="0"/>
                <a:t>5 is an odd number.</a:t>
              </a:r>
              <a:endParaRPr lang="en-GB" sz="2000" b="1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7683244-D83F-B28B-0762-D68F952B5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557" y="4388092"/>
            <a:ext cx="2912806" cy="19418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C157C7-DDDD-46F7-6419-FCBFA7CE0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381" y="3330679"/>
            <a:ext cx="1887794" cy="25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2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0A469-DB50-410C-93F8-26CF67D621E2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9AFF3F-D6DD-237C-3CD8-66FCBA5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2A38375-F8BF-1AEF-A3AB-2648217CB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526326-F056-CC11-BD0F-6ACAAE2CF7CE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E1D175-7F3A-F8E9-BCA1-18F2901F5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426" y="2111477"/>
            <a:ext cx="3067664" cy="2045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12F71-8307-E527-4FF3-F2D6566C3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813" y="2111477"/>
            <a:ext cx="3067664" cy="20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1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F2584-C80D-76E4-1FCC-9D700184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F660D-4397-0522-2B49-A1FAB75C6491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DC0E7-7377-D50D-BA16-743A47A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EEDA69-6C94-420E-86AB-64205F55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D1D32B-61A5-B173-3D20-2A8BA410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15" name="Picture 14" descr="A hand making a peace sign&#10;&#10;AI-generated content may be incorrect.">
            <a:extLst>
              <a:ext uri="{FF2B5EF4-FFF2-40B4-BE49-F238E27FC236}">
                <a16:creationId xmlns:a16="http://schemas.microsoft.com/office/drawing/2014/main" id="{79DC6453-D641-F6E1-D9B5-8E6F1373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942" y="2607604"/>
            <a:ext cx="1642791" cy="1642791"/>
          </a:xfrm>
          <a:prstGeom prst="rect">
            <a:avLst/>
          </a:prstGeom>
        </p:spPr>
      </p:pic>
      <p:pic>
        <p:nvPicPr>
          <p:cNvPr id="16" name="Picture 15" descr="A hand making a peace sign&#10;&#10;AI-generated content may be incorrect.">
            <a:extLst>
              <a:ext uri="{FF2B5EF4-FFF2-40B4-BE49-F238E27FC236}">
                <a16:creationId xmlns:a16="http://schemas.microsoft.com/office/drawing/2014/main" id="{A9E3FE4A-A65F-41C3-F65C-AE1BFF40D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19158" y="2605145"/>
            <a:ext cx="1642791" cy="1642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63C865-F85B-732A-5934-013C2910E66B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19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A2D22C-1279-F09C-932B-07C97995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D5BB69-0F99-1B2E-2A7E-6229383431F7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1B4FC3-49EA-9407-C355-D4F5E5CA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07F11505-90A7-A462-7B41-4465D9AB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7E59A2D-99DD-EFC2-D99F-7C3951D3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E0835A-85F4-3A50-902C-4644DEDA515E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32DB50-414D-497C-6D57-8DECC31A9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97045" y="2369704"/>
            <a:ext cx="1612490" cy="1612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286B4-B303-2068-E4B6-8DC79356E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203290" y="2369703"/>
            <a:ext cx="1612490" cy="16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A6AF76-CCE1-FB3F-6614-7DC220939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D33CA4-E7EC-2EFF-C6BF-0F44B6B0F98D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45FEE-1B96-E93D-DD23-FFE564EF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C9875C40-6672-567B-C4D7-A0435AE8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0A5EAA5-EB4C-1B16-9C6E-B78213251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65FFB1-B512-9E05-B4D3-1781B55DC64A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D6379-2DAF-1991-6663-983439A0B33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21408" y="2377527"/>
            <a:ext cx="2102946" cy="2102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794A0-A0AF-128E-86DD-6D7F7D20083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92241" y="2377527"/>
            <a:ext cx="2102946" cy="210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25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3051-B3C0-AC15-2F5F-CD3D2BDC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622579-8779-B3FD-7F66-8A67B8FE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412" y="5259559"/>
            <a:ext cx="824759" cy="618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8EB7E8-E42F-986C-D3C6-695548EC6998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10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A1CD5D8-7611-C210-7C09-3E3B09685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B3FA0BE-ADA9-6779-D0B8-AF83C0CD4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BAE9A-0954-4824-FE23-E3DD3018DC85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04E82-C2D9-F6B3-1E4B-8362C941C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540344" y="1777705"/>
            <a:ext cx="2096851" cy="3145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54061-4ACC-B610-0025-0ADC32B32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506804" y="1777704"/>
            <a:ext cx="2096851" cy="31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15573 -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5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11302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527</TotalTime>
  <Words>210</Words>
  <Application>Microsoft Office PowerPoint</Application>
  <PresentationFormat>On-screen Show (4:3)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38</cp:revision>
  <dcterms:created xsi:type="dcterms:W3CDTF">2013-01-27T09:14:16Z</dcterms:created>
  <dcterms:modified xsi:type="dcterms:W3CDTF">2026-02-27T11:51:23Z</dcterms:modified>
  <cp:category/>
</cp:coreProperties>
</file>