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91" r:id="rId3"/>
    <p:sldId id="292" r:id="rId4"/>
    <p:sldId id="286" r:id="rId5"/>
    <p:sldId id="271" r:id="rId6"/>
    <p:sldId id="272" r:id="rId7"/>
    <p:sldId id="270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10/04/2026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37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009561" y="1317719"/>
            <a:ext cx="78756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 </a:t>
            </a:r>
            <a:r>
              <a:rPr lang="en-US" sz="3600" dirty="0"/>
              <a:t>To understand what metric measures are and when we use them.</a:t>
            </a:r>
            <a:endParaRPr lang="en-GB" sz="360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7" name="Picture 6" descr="Cartoon of a wizard hat holding a book and a wand&#10;&#10;AI-generated content may be incorrect.">
            <a:extLst>
              <a:ext uri="{FF2B5EF4-FFF2-40B4-BE49-F238E27FC236}">
                <a16:creationId xmlns:a16="http://schemas.microsoft.com/office/drawing/2014/main" id="{A88CE45E-6AF7-FEB9-3AD6-0FBFC4B42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982" y="3156101"/>
            <a:ext cx="4238796" cy="34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7D2BDF-5072-62EF-3EC9-1B8EC6DCC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A940594-F2CA-DB5A-EBDC-ED5A33098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8E984-4595-A7C9-09E3-7A4CFEC518DD}"/>
              </a:ext>
            </a:extLst>
          </p:cNvPr>
          <p:cNvSpPr txBox="1"/>
          <p:nvPr/>
        </p:nvSpPr>
        <p:spPr>
          <a:xfrm>
            <a:off x="1814052" y="1530495"/>
            <a:ext cx="665152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sz="3200" dirty="0"/>
          </a:p>
          <a:p>
            <a:pPr>
              <a:buNone/>
            </a:pPr>
            <a:r>
              <a:rPr lang="en-US" sz="3200" dirty="0"/>
              <a:t>They help us answer questions like:</a:t>
            </a:r>
          </a:p>
          <a:p>
            <a:pPr>
              <a:buNone/>
            </a:pPr>
            <a:endParaRPr lang="en-US" sz="3200" dirty="0"/>
          </a:p>
          <a:p>
            <a:r>
              <a:rPr lang="en-US" sz="3200" b="1" dirty="0"/>
              <a:t>How long?</a:t>
            </a:r>
            <a:r>
              <a:rPr lang="en-US" sz="3200" dirty="0"/>
              <a:t> → length</a:t>
            </a:r>
          </a:p>
          <a:p>
            <a:endParaRPr lang="en-US" sz="3200" dirty="0"/>
          </a:p>
          <a:p>
            <a:r>
              <a:rPr lang="en-US" sz="3200" b="1" dirty="0"/>
              <a:t>How heavy?</a:t>
            </a:r>
            <a:r>
              <a:rPr lang="en-US" sz="3200" dirty="0"/>
              <a:t> → mass / weight</a:t>
            </a:r>
          </a:p>
          <a:p>
            <a:endParaRPr lang="en-US" sz="3200" dirty="0"/>
          </a:p>
          <a:p>
            <a:r>
              <a:rPr lang="en-US" sz="3200" b="1" dirty="0"/>
              <a:t>How much liquid?</a:t>
            </a:r>
            <a:r>
              <a:rPr lang="en-US" sz="3200" dirty="0"/>
              <a:t> → capacity</a:t>
            </a:r>
          </a:p>
        </p:txBody>
      </p:sp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F97C5923-6B94-B853-D678-4A900255F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8B0ABC-FD80-6C14-B555-D482043C7D7D}"/>
              </a:ext>
            </a:extLst>
          </p:cNvPr>
          <p:cNvSpPr/>
          <p:nvPr/>
        </p:nvSpPr>
        <p:spPr>
          <a:xfrm>
            <a:off x="538843" y="256363"/>
            <a:ext cx="92019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Metric measures are standard </a:t>
            </a:r>
          </a:p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units we use to measure things.</a:t>
            </a:r>
          </a:p>
        </p:txBody>
      </p:sp>
    </p:spTree>
    <p:extLst>
      <p:ext uri="{BB962C8B-B14F-4D97-AF65-F5344CB8AC3E}">
        <p14:creationId xmlns:p14="http://schemas.microsoft.com/office/powerpoint/2010/main" val="376343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5B9C74-8F26-C9DA-FA95-45D39C7ED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8B52DA1-B6CE-FD05-0A36-B110373B3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A129C3-7784-D2E9-DA0C-AF91823D8CAD}"/>
              </a:ext>
            </a:extLst>
          </p:cNvPr>
          <p:cNvSpPr/>
          <p:nvPr/>
        </p:nvSpPr>
        <p:spPr>
          <a:xfrm>
            <a:off x="1750377" y="312334"/>
            <a:ext cx="67446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Why is it called “metric”?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390B5-DA12-FDA1-1AFC-90757478A6B0}"/>
              </a:ext>
            </a:extLst>
          </p:cNvPr>
          <p:cNvSpPr txBox="1"/>
          <p:nvPr/>
        </p:nvSpPr>
        <p:spPr>
          <a:xfrm>
            <a:off x="1750377" y="1552798"/>
            <a:ext cx="7044813" cy="4549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dirty="0"/>
              <a:t>The metric system uses </a:t>
            </a:r>
            <a:r>
              <a:rPr lang="en-US" sz="2800" b="1" dirty="0"/>
              <a:t>multiples of 10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/>
              <a:t>For example: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10 mm = 1 cm</a:t>
            </a:r>
            <a:r>
              <a:rPr lang="en-US" sz="28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100 cm = 1 m</a:t>
            </a:r>
            <a:r>
              <a:rPr lang="en-US" sz="28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1000 m = 1 km</a:t>
            </a:r>
            <a:r>
              <a:rPr lang="en-US" sz="2800" dirty="0"/>
              <a:t> </a:t>
            </a:r>
          </a:p>
          <a:p>
            <a:pPr algn="ctr"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  <a:buNone/>
            </a:pPr>
            <a:r>
              <a:rPr lang="en-US" sz="2800" dirty="0"/>
              <a:t>This makes converting easy.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8A19095-5167-DD48-E7AC-4DB61C7F0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3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29A28-F7AD-E334-D400-250B5DA8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BC0E4C2-E723-30D4-6066-1DE230F7B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A71B26-6BF0-E90F-7B65-FBD52B9C1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E16F63-2AB6-EB94-2D01-1EB43F8710C2}"/>
              </a:ext>
            </a:extLst>
          </p:cNvPr>
          <p:cNvSpPr txBox="1"/>
          <p:nvPr/>
        </p:nvSpPr>
        <p:spPr>
          <a:xfrm>
            <a:off x="1624400" y="389015"/>
            <a:ext cx="7313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Match the measure to its definition.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51E39-0641-6069-F35A-1CBC46819346}"/>
              </a:ext>
            </a:extLst>
          </p:cNvPr>
          <p:cNvSpPr txBox="1"/>
          <p:nvPr/>
        </p:nvSpPr>
        <p:spPr>
          <a:xfrm>
            <a:off x="4159520" y="3321775"/>
            <a:ext cx="487887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2) </a:t>
            </a:r>
            <a:r>
              <a:rPr lang="en-US" sz="2400" dirty="0"/>
              <a:t>The amount of stuff (called matter) inside an object or substance.</a:t>
            </a:r>
            <a:endParaRPr lang="en-GB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FBF529-74B5-F5DF-2643-F38B6B0BE5E3}"/>
              </a:ext>
            </a:extLst>
          </p:cNvPr>
          <p:cNvSpPr txBox="1"/>
          <p:nvPr/>
        </p:nvSpPr>
        <p:spPr>
          <a:xfrm>
            <a:off x="4159520" y="4995950"/>
            <a:ext cx="427049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3) </a:t>
            </a:r>
            <a:r>
              <a:rPr lang="en-US" sz="2400" dirty="0"/>
              <a:t>The distance from one end of something to the other.</a:t>
            </a:r>
            <a:endParaRPr lang="en-GB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F45670-1BA7-5C8B-661E-0E550638C347}"/>
              </a:ext>
            </a:extLst>
          </p:cNvPr>
          <p:cNvSpPr txBox="1"/>
          <p:nvPr/>
        </p:nvSpPr>
        <p:spPr>
          <a:xfrm>
            <a:off x="4159520" y="1647600"/>
            <a:ext cx="427049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1) </a:t>
            </a:r>
            <a:r>
              <a:rPr lang="en-US" sz="2400" dirty="0"/>
              <a:t>The maximum amount that a container can hold.</a:t>
            </a:r>
            <a:endParaRPr lang="en-GB" sz="24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6111503-1B60-72A4-944C-C310B043127C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>
            <a:off x="1919938" y="2063098"/>
            <a:ext cx="2239582" cy="3348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5121F8-A4CB-0557-6A09-0CFEA70F3BB8}"/>
              </a:ext>
            </a:extLst>
          </p:cNvPr>
          <p:cNvGrpSpPr/>
          <p:nvPr/>
        </p:nvGrpSpPr>
        <p:grpSpPr>
          <a:xfrm>
            <a:off x="215126" y="1708682"/>
            <a:ext cx="1704812" cy="646331"/>
            <a:chOff x="215126" y="1708682"/>
            <a:chExt cx="1704812" cy="64633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BA1D38-3E9D-B13E-29E0-B2C5D9F78B37}"/>
                </a:ext>
              </a:extLst>
            </p:cNvPr>
            <p:cNvSpPr txBox="1"/>
            <p:nvPr/>
          </p:nvSpPr>
          <p:spPr>
            <a:xfrm>
              <a:off x="680668" y="1832265"/>
              <a:ext cx="1239270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Length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7FFB9F-1B24-18D3-8BDB-F7E1E34D3C4C}"/>
                </a:ext>
              </a:extLst>
            </p:cNvPr>
            <p:cNvSpPr txBox="1"/>
            <p:nvPr/>
          </p:nvSpPr>
          <p:spPr>
            <a:xfrm>
              <a:off x="215126" y="1708682"/>
              <a:ext cx="542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55A69C-6773-A003-357D-D7407A388163}"/>
              </a:ext>
            </a:extLst>
          </p:cNvPr>
          <p:cNvGrpSpPr/>
          <p:nvPr/>
        </p:nvGrpSpPr>
        <p:grpSpPr>
          <a:xfrm>
            <a:off x="215126" y="3314956"/>
            <a:ext cx="1694886" cy="646331"/>
            <a:chOff x="215126" y="3314956"/>
            <a:chExt cx="1694886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087998-01F0-3DC3-D57E-9F598A9EFEAB}"/>
                </a:ext>
              </a:extLst>
            </p:cNvPr>
            <p:cNvSpPr txBox="1"/>
            <p:nvPr/>
          </p:nvSpPr>
          <p:spPr>
            <a:xfrm>
              <a:off x="670743" y="3429000"/>
              <a:ext cx="1239269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Capacity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B9EC10-6FC9-A5BA-9F6F-DFEFB5914B3D}"/>
                </a:ext>
              </a:extLst>
            </p:cNvPr>
            <p:cNvSpPr txBox="1"/>
            <p:nvPr/>
          </p:nvSpPr>
          <p:spPr>
            <a:xfrm>
              <a:off x="215126" y="3314956"/>
              <a:ext cx="542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B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4F78EAE-18ED-C7C3-8995-627EBF2402DF}"/>
              </a:ext>
            </a:extLst>
          </p:cNvPr>
          <p:cNvGrpSpPr/>
          <p:nvPr/>
        </p:nvGrpSpPr>
        <p:grpSpPr>
          <a:xfrm>
            <a:off x="217534" y="5096357"/>
            <a:ext cx="1687516" cy="646331"/>
            <a:chOff x="217534" y="5096357"/>
            <a:chExt cx="1687516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2C10BD-D9BC-1040-5695-73E37B30487A}"/>
                </a:ext>
              </a:extLst>
            </p:cNvPr>
            <p:cNvSpPr txBox="1"/>
            <p:nvPr/>
          </p:nvSpPr>
          <p:spPr>
            <a:xfrm>
              <a:off x="665780" y="5227128"/>
              <a:ext cx="1239270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Mass</a:t>
              </a:r>
              <a:endParaRPr lang="en-GB" sz="28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E7FA11-F85D-B613-DF9D-4EB3DB659240}"/>
                </a:ext>
              </a:extLst>
            </p:cNvPr>
            <p:cNvSpPr txBox="1"/>
            <p:nvPr/>
          </p:nvSpPr>
          <p:spPr>
            <a:xfrm>
              <a:off x="217534" y="5096357"/>
              <a:ext cx="542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C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243599B-B332-C72D-5A81-40F269B1F304}"/>
              </a:ext>
            </a:extLst>
          </p:cNvPr>
          <p:cNvCxnSpPr>
            <a:cxnSpLocks/>
            <a:stCxn id="27" idx="3"/>
            <a:endCxn id="31" idx="1"/>
          </p:cNvCxnSpPr>
          <p:nvPr/>
        </p:nvCxnSpPr>
        <p:spPr>
          <a:xfrm flipV="1">
            <a:off x="1910012" y="2063099"/>
            <a:ext cx="2249508" cy="15967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560E67D-1468-31B0-2710-4EB9CD6E5400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1905050" y="3737274"/>
            <a:ext cx="2254470" cy="17486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8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0ACC10-4849-D16E-8A29-35DA76779721}"/>
              </a:ext>
            </a:extLst>
          </p:cNvPr>
          <p:cNvSpPr txBox="1"/>
          <p:nvPr/>
        </p:nvSpPr>
        <p:spPr>
          <a:xfrm>
            <a:off x="1406548" y="171466"/>
            <a:ext cx="7445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is the most appropriate unit to measure the mass of each object?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09CD43-D814-B065-BD8A-CAFFF4C3B5FF}"/>
              </a:ext>
            </a:extLst>
          </p:cNvPr>
          <p:cNvSpPr/>
          <p:nvPr/>
        </p:nvSpPr>
        <p:spPr>
          <a:xfrm>
            <a:off x="3642974" y="5012453"/>
            <a:ext cx="19789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tonne</a:t>
            </a:r>
            <a:endParaRPr lang="en-US" sz="4000" b="1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451B7-B97C-7CA6-8078-6E74B29E3DEF}"/>
              </a:ext>
            </a:extLst>
          </p:cNvPr>
          <p:cNvSpPr/>
          <p:nvPr/>
        </p:nvSpPr>
        <p:spPr>
          <a:xfrm>
            <a:off x="1038700" y="5012453"/>
            <a:ext cx="19789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F889C4-F7AB-16C7-EB11-390FCD192251}"/>
              </a:ext>
            </a:extLst>
          </p:cNvPr>
          <p:cNvSpPr/>
          <p:nvPr/>
        </p:nvSpPr>
        <p:spPr>
          <a:xfrm>
            <a:off x="6247248" y="5012453"/>
            <a:ext cx="19789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F1DDF7-3430-0344-8FDA-525C4249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942" y="2031560"/>
            <a:ext cx="1474586" cy="221188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016CDB-BE18-CBE0-B82E-14D1B36A4724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2154734" y="3754285"/>
            <a:ext cx="2477730" cy="12581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9328799-6937-84D3-F537-30F5663CC4B9}"/>
              </a:ext>
            </a:extLst>
          </p:cNvPr>
          <p:cNvCxnSpPr>
            <a:cxnSpLocks/>
          </p:cNvCxnSpPr>
          <p:nvPr/>
        </p:nvCxnSpPr>
        <p:spPr>
          <a:xfrm flipV="1">
            <a:off x="2028189" y="3754285"/>
            <a:ext cx="2529219" cy="14105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1FE69B-900C-B5FC-A252-EBC783FA30B8}"/>
              </a:ext>
            </a:extLst>
          </p:cNvPr>
          <p:cNvCxnSpPr>
            <a:cxnSpLocks/>
          </p:cNvCxnSpPr>
          <p:nvPr/>
        </p:nvCxnSpPr>
        <p:spPr>
          <a:xfrm flipV="1">
            <a:off x="6990932" y="3754285"/>
            <a:ext cx="0" cy="12156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90AEA24-11D2-41C8-0802-CACF221A8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97" y="1853742"/>
            <a:ext cx="3477040" cy="23180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E4AF583-3D73-1A68-5805-C452DDE3F754}"/>
              </a:ext>
            </a:extLst>
          </p:cNvPr>
          <p:cNvGrpSpPr/>
          <p:nvPr/>
        </p:nvGrpSpPr>
        <p:grpSpPr>
          <a:xfrm>
            <a:off x="6155435" y="1422760"/>
            <a:ext cx="2014242" cy="2505458"/>
            <a:chOff x="1028843" y="556002"/>
            <a:chExt cx="3557712" cy="369099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5E16AAD-A6FC-A893-333E-594AF4EEE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1398" b="42185"/>
            <a:stretch>
              <a:fillRect/>
            </a:stretch>
          </p:blipFill>
          <p:spPr>
            <a:xfrm>
              <a:off x="1028843" y="556002"/>
              <a:ext cx="2615379" cy="352438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84DF78A-7C0B-8219-2C0E-C88BB5A71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3986" y="3141944"/>
              <a:ext cx="1238423" cy="11050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262E95D-50F1-9721-4F3A-7B389BA4F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7108" y="2883489"/>
              <a:ext cx="1238423" cy="110505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0673D25-E817-FFC5-1254-6DEB5AAF3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8132" y="2688622"/>
              <a:ext cx="1238423" cy="110505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B08DF59-EE5A-4E97-7C04-5F0F70D9B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0CE5E27-7382-F62A-6423-7C940EB20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83D979-99B4-B766-BFE6-A96F6855B4D1}"/>
              </a:ext>
            </a:extLst>
          </p:cNvPr>
          <p:cNvSpPr txBox="1"/>
          <p:nvPr/>
        </p:nvSpPr>
        <p:spPr>
          <a:xfrm>
            <a:off x="1213355" y="309765"/>
            <a:ext cx="6430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What is the most appropriate unit to measure the length of each object?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C2622B-7E1B-EF4A-7356-E098EED7A1F9}"/>
              </a:ext>
            </a:extLst>
          </p:cNvPr>
          <p:cNvSpPr/>
          <p:nvPr/>
        </p:nvSpPr>
        <p:spPr>
          <a:xfrm>
            <a:off x="3506071" y="5191071"/>
            <a:ext cx="19789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679656-B6B4-6B9D-771B-FF0E4E40556A}"/>
              </a:ext>
            </a:extLst>
          </p:cNvPr>
          <p:cNvSpPr/>
          <p:nvPr/>
        </p:nvSpPr>
        <p:spPr>
          <a:xfrm>
            <a:off x="762131" y="5191071"/>
            <a:ext cx="19789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A6A167-685F-D0D5-665C-F78AEBEB5411}"/>
              </a:ext>
            </a:extLst>
          </p:cNvPr>
          <p:cNvSpPr/>
          <p:nvPr/>
        </p:nvSpPr>
        <p:spPr>
          <a:xfrm>
            <a:off x="6250010" y="5191071"/>
            <a:ext cx="19789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555F98-871E-DD10-E4DC-53265CA57A42}"/>
              </a:ext>
            </a:extLst>
          </p:cNvPr>
          <p:cNvCxnSpPr>
            <a:cxnSpLocks/>
          </p:cNvCxnSpPr>
          <p:nvPr/>
        </p:nvCxnSpPr>
        <p:spPr>
          <a:xfrm flipV="1">
            <a:off x="1758455" y="3568778"/>
            <a:ext cx="0" cy="16317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496F12-AE3D-11A1-5A32-366BA915F0CC}"/>
              </a:ext>
            </a:extLst>
          </p:cNvPr>
          <p:cNvCxnSpPr>
            <a:cxnSpLocks/>
          </p:cNvCxnSpPr>
          <p:nvPr/>
        </p:nvCxnSpPr>
        <p:spPr>
          <a:xfrm flipV="1">
            <a:off x="4647644" y="3323303"/>
            <a:ext cx="2548819" cy="19070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603A58-55F0-C85C-FC49-0470431B43D3}"/>
              </a:ext>
            </a:extLst>
          </p:cNvPr>
          <p:cNvCxnSpPr>
            <a:cxnSpLocks/>
          </p:cNvCxnSpPr>
          <p:nvPr/>
        </p:nvCxnSpPr>
        <p:spPr>
          <a:xfrm flipH="1" flipV="1">
            <a:off x="4680483" y="3429000"/>
            <a:ext cx="2515980" cy="18013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7D57603-6163-7F8B-B85F-E0676E4A0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926" y="2291280"/>
            <a:ext cx="1322050" cy="1322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90C5FC-9433-395A-BB5C-D65EC7955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732" y="1627660"/>
            <a:ext cx="3082224" cy="2054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87B8C-57B4-6F05-ABFE-89F8AB67A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01" y="1627660"/>
            <a:ext cx="1516960" cy="2275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6104F7-A69E-B09C-52EE-B758387B0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9DDA48-4813-EE75-A76A-998F45311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CCFB31-3CCE-D7B5-7C4E-067FC09C2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104587"/>
              </p:ext>
            </p:extLst>
          </p:nvPr>
        </p:nvGraphicFramePr>
        <p:xfrm>
          <a:off x="1524000" y="2311271"/>
          <a:ext cx="6096000" cy="2379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340162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207491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21125456"/>
                    </a:ext>
                  </a:extLst>
                </a:gridCol>
              </a:tblGrid>
              <a:tr h="66098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Length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Capacity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Mass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20777"/>
                  </a:ext>
                </a:extLst>
              </a:tr>
              <a:tr h="17185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32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7000B7-3267-A38F-3942-76C291362CAF}"/>
              </a:ext>
            </a:extLst>
          </p:cNvPr>
          <p:cNvSpPr txBox="1"/>
          <p:nvPr/>
        </p:nvSpPr>
        <p:spPr>
          <a:xfrm>
            <a:off x="1569921" y="1522075"/>
            <a:ext cx="626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Sort the metric units into the correct categories</a:t>
            </a:r>
            <a:r>
              <a:rPr lang="en-GB" sz="24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E9353-CDAB-AF8B-B600-6B78B7538E51}"/>
              </a:ext>
            </a:extLst>
          </p:cNvPr>
          <p:cNvSpPr txBox="1"/>
          <p:nvPr/>
        </p:nvSpPr>
        <p:spPr>
          <a:xfrm>
            <a:off x="1986204" y="4750714"/>
            <a:ext cx="8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023CDF-4E79-432D-530E-CF4FFB29FBC6}"/>
              </a:ext>
            </a:extLst>
          </p:cNvPr>
          <p:cNvSpPr txBox="1"/>
          <p:nvPr/>
        </p:nvSpPr>
        <p:spPr>
          <a:xfrm>
            <a:off x="1675605" y="5392135"/>
            <a:ext cx="148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tonne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9EE07-7E78-7D04-1487-86013BCF2124}"/>
              </a:ext>
            </a:extLst>
          </p:cNvPr>
          <p:cNvSpPr txBox="1"/>
          <p:nvPr/>
        </p:nvSpPr>
        <p:spPr>
          <a:xfrm>
            <a:off x="3788237" y="4750714"/>
            <a:ext cx="148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ml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BE82F-67E7-0777-5834-A8CC328737EA}"/>
              </a:ext>
            </a:extLst>
          </p:cNvPr>
          <p:cNvSpPr txBox="1"/>
          <p:nvPr/>
        </p:nvSpPr>
        <p:spPr>
          <a:xfrm>
            <a:off x="3788237" y="6041482"/>
            <a:ext cx="148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4A28D-35DD-9454-BB55-8DB99228C270}"/>
              </a:ext>
            </a:extLst>
          </p:cNvPr>
          <p:cNvSpPr txBox="1"/>
          <p:nvPr/>
        </p:nvSpPr>
        <p:spPr>
          <a:xfrm>
            <a:off x="5906230" y="4750714"/>
            <a:ext cx="148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F0589D-FE67-C97F-1187-E22A2B18F98C}"/>
              </a:ext>
            </a:extLst>
          </p:cNvPr>
          <p:cNvSpPr txBox="1"/>
          <p:nvPr/>
        </p:nvSpPr>
        <p:spPr>
          <a:xfrm>
            <a:off x="6165402" y="5392135"/>
            <a:ext cx="96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933005-C9F8-18A3-E5B7-A25F7EEE6672}"/>
              </a:ext>
            </a:extLst>
          </p:cNvPr>
          <p:cNvSpPr txBox="1"/>
          <p:nvPr/>
        </p:nvSpPr>
        <p:spPr>
          <a:xfrm>
            <a:off x="6165402" y="5969200"/>
            <a:ext cx="96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CF77D-ACCD-F8C9-B888-E7D7065D2FA8}"/>
              </a:ext>
            </a:extLst>
          </p:cNvPr>
          <p:cNvSpPr txBox="1"/>
          <p:nvPr/>
        </p:nvSpPr>
        <p:spPr>
          <a:xfrm>
            <a:off x="4047409" y="5518262"/>
            <a:ext cx="96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BBB39F-15AA-F77C-108E-91DCE9419F19}"/>
              </a:ext>
            </a:extLst>
          </p:cNvPr>
          <p:cNvSpPr txBox="1"/>
          <p:nvPr/>
        </p:nvSpPr>
        <p:spPr>
          <a:xfrm>
            <a:off x="1934777" y="5929663"/>
            <a:ext cx="96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kg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64DDBE-4CA3-7FFE-E83E-3E7EFD443D63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18" name="Picture 17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23A6DE69-D51A-80E1-B70D-4E82E60BD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19" name="Picture 18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47A046CE-9193-91FC-1DB2-D5524E932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14F76-7F59-240F-78BA-7A8760F8F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434 -0.2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13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00451 -0.24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2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0087 -0.25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2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4625 -0.266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-13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00434 -0.29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4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46389 -0.295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4" y="-147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46337 -0.27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0" y="-137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23091 -0.331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657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-0.46059 -0.264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8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wizard hat holding a book and a wand&#10;&#10;AI-generated content may be incorrect.">
            <a:extLst>
              <a:ext uri="{FF2B5EF4-FFF2-40B4-BE49-F238E27FC236}">
                <a16:creationId xmlns:a16="http://schemas.microsoft.com/office/drawing/2014/main" id="{056A012B-32CF-047F-F940-F31AEC64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695" y="2234891"/>
            <a:ext cx="3259556" cy="26845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1547668" y="1356866"/>
            <a:ext cx="8599223" cy="2020610"/>
            <a:chOff x="2551992" y="1350547"/>
            <a:chExt cx="8599223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1222"/>
                <a:gd name="adj2" fmla="val 48550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2551992" y="1585711"/>
              <a:ext cx="8599223" cy="892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A swimming pool is best </a:t>
              </a:r>
            </a:p>
            <a:p>
              <a:pPr algn="ctr"/>
              <a:r>
                <a:rPr lang="en-US" sz="4000" dirty="0"/>
                <a:t>measured in </a:t>
              </a:r>
              <a:r>
                <a:rPr lang="en-US" sz="4000" dirty="0" err="1"/>
                <a:t>centimetres</a:t>
              </a:r>
              <a:r>
                <a:rPr lang="en-US" sz="4000" dirty="0"/>
                <a:t>.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654710" y="3749630"/>
            <a:ext cx="55081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False: Can you explain why?</a:t>
            </a:r>
            <a:endParaRPr lang="en-GB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1327</TotalTime>
  <Words>224</Words>
  <Application>Microsoft Office PowerPoint</Application>
  <PresentationFormat>On-screen Show (4:3)</PresentationFormat>
  <Paragraphs>59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69</cp:revision>
  <dcterms:created xsi:type="dcterms:W3CDTF">2013-01-27T09:14:16Z</dcterms:created>
  <dcterms:modified xsi:type="dcterms:W3CDTF">2026-04-10T10:10:31Z</dcterms:modified>
  <cp:category/>
</cp:coreProperties>
</file>