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3" r:id="rId4"/>
    <p:sldId id="276" r:id="rId5"/>
    <p:sldId id="275" r:id="rId6"/>
    <p:sldId id="274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6" autoAdjust="0"/>
  </p:normalViewPr>
  <p:slideViewPr>
    <p:cSldViewPr snapToGrid="0" snapToObjects="1">
      <p:cViewPr varScale="1">
        <p:scale>
          <a:sx n="116" d="100"/>
          <a:sy n="116" d="100"/>
        </p:scale>
        <p:origin x="146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585030" y="1118864"/>
            <a:ext cx="65083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Read Roman numerals to 12</a:t>
            </a:r>
          </a:p>
        </p:txBody>
      </p:sp>
      <p:pic>
        <p:nvPicPr>
          <p:cNvPr id="7" name="Picture 6" descr="A cartoon of a green hat&#10;&#10;AI-generated content may be incorrect.">
            <a:extLst>
              <a:ext uri="{FF2B5EF4-FFF2-40B4-BE49-F238E27FC236}">
                <a16:creationId xmlns:a16="http://schemas.microsoft.com/office/drawing/2014/main" id="{0AFE0D08-6E25-5E0B-5743-7DD5680C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36" t="26523" r="24630" b="31040"/>
          <a:stretch>
            <a:fillRect/>
          </a:stretch>
        </p:blipFill>
        <p:spPr>
          <a:xfrm>
            <a:off x="3151134" y="2837311"/>
            <a:ext cx="3748608" cy="3587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40924" y="638935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41" name="Picture 40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851006C0-D84A-11DC-3DDA-FD8E0DBBF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" y="1498169"/>
            <a:ext cx="1620922" cy="178212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01975FB-38D3-845A-6AB7-E1274E9CB29D}"/>
              </a:ext>
            </a:extLst>
          </p:cNvPr>
          <p:cNvGrpSpPr/>
          <p:nvPr/>
        </p:nvGrpSpPr>
        <p:grpSpPr>
          <a:xfrm>
            <a:off x="1799099" y="216816"/>
            <a:ext cx="6920694" cy="1904216"/>
            <a:chOff x="3541774" y="-149328"/>
            <a:chExt cx="4825477" cy="2863031"/>
          </a:xfrm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735BA9FF-9795-BA95-931C-F7B15CF67254}"/>
                </a:ext>
              </a:extLst>
            </p:cNvPr>
            <p:cNvSpPr/>
            <p:nvPr/>
          </p:nvSpPr>
          <p:spPr>
            <a:xfrm>
              <a:off x="3588774" y="-149328"/>
              <a:ext cx="4778477" cy="2863031"/>
            </a:xfrm>
            <a:prstGeom prst="wedgeRoundRectCallout">
              <a:avLst>
                <a:gd name="adj1" fmla="val -64423"/>
                <a:gd name="adj2" fmla="val 5663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901E30-B728-7E7D-2B70-147162D36E24}"/>
                </a:ext>
              </a:extLst>
            </p:cNvPr>
            <p:cNvSpPr txBox="1"/>
            <p:nvPr/>
          </p:nvSpPr>
          <p:spPr>
            <a:xfrm>
              <a:off x="3541774" y="94370"/>
              <a:ext cx="4778477" cy="17722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/>
                <a:t>Where have you seen these before?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AF91763-66EC-7849-B059-8964FA354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616" y="2450797"/>
            <a:ext cx="3723502" cy="40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D128E-CE50-B261-35C6-75A54B061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AF5C62-2F4A-DAA9-A76B-64A3DDDEB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98B4E60-BB99-0471-742C-23610481E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41" name="Picture 40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EE253082-BA75-76A5-0485-441D8E386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" y="1498169"/>
            <a:ext cx="1620922" cy="178212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4DB8E96-5F7A-4F79-6EA4-91024FEE83D2}"/>
              </a:ext>
            </a:extLst>
          </p:cNvPr>
          <p:cNvGrpSpPr/>
          <p:nvPr/>
        </p:nvGrpSpPr>
        <p:grpSpPr>
          <a:xfrm>
            <a:off x="1799099" y="216816"/>
            <a:ext cx="6920694" cy="2271958"/>
            <a:chOff x="3541774" y="-149328"/>
            <a:chExt cx="4825477" cy="2863031"/>
          </a:xfrm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89F366B9-16C0-57B2-4F11-C578F17D4B3A}"/>
                </a:ext>
              </a:extLst>
            </p:cNvPr>
            <p:cNvSpPr/>
            <p:nvPr/>
          </p:nvSpPr>
          <p:spPr>
            <a:xfrm>
              <a:off x="3588774" y="-149328"/>
              <a:ext cx="4778477" cy="2863031"/>
            </a:xfrm>
            <a:prstGeom prst="wedgeRoundRectCallout">
              <a:avLst>
                <a:gd name="adj1" fmla="val -64560"/>
                <a:gd name="adj2" fmla="val 3596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E32F9A-9EBE-D429-97C6-CCF1D4D6A73C}"/>
                </a:ext>
              </a:extLst>
            </p:cNvPr>
            <p:cNvSpPr txBox="1"/>
            <p:nvPr/>
          </p:nvSpPr>
          <p:spPr>
            <a:xfrm>
              <a:off x="3541774" y="94370"/>
              <a:ext cx="4778477" cy="21891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/>
                <a:t>Roma numerals use letters</a:t>
              </a:r>
              <a:endPara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D87B696-74DD-5E33-B081-3129DD0299C8}"/>
              </a:ext>
            </a:extLst>
          </p:cNvPr>
          <p:cNvGrpSpPr/>
          <p:nvPr/>
        </p:nvGrpSpPr>
        <p:grpSpPr>
          <a:xfrm>
            <a:off x="1799099" y="216816"/>
            <a:ext cx="6920694" cy="2271958"/>
            <a:chOff x="3541774" y="-149328"/>
            <a:chExt cx="4825477" cy="2863031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1760ADF7-1BA8-6953-6064-D7B06C216CD4}"/>
                </a:ext>
              </a:extLst>
            </p:cNvPr>
            <p:cNvSpPr/>
            <p:nvPr/>
          </p:nvSpPr>
          <p:spPr>
            <a:xfrm>
              <a:off x="3588774" y="-149328"/>
              <a:ext cx="4778477" cy="2863031"/>
            </a:xfrm>
            <a:prstGeom prst="wedgeRoundRectCallout">
              <a:avLst>
                <a:gd name="adj1" fmla="val -64560"/>
                <a:gd name="adj2" fmla="val 3596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C6F4BF-662D-BD85-1078-CD2559C0770A}"/>
                </a:ext>
              </a:extLst>
            </p:cNvPr>
            <p:cNvSpPr txBox="1"/>
            <p:nvPr/>
          </p:nvSpPr>
          <p:spPr>
            <a:xfrm>
              <a:off x="3541774" y="94371"/>
              <a:ext cx="4778477" cy="2443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With just these 3 symbols, we can make all the numbers up to 12.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760C536-7B8D-EB5B-30FB-93DAAC82D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92" y="1992983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3A177-ED75-A46D-59CA-65800625A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EDB21D5-934B-0192-FF86-42A684D9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04C5A15-5BAA-4814-52F9-98691C60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41" name="Picture 40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C1D0364-BC16-B792-547F-795160234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" y="1498169"/>
            <a:ext cx="1620922" cy="17821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B5E9380-EA58-79B8-ECEB-2DFC8167871C}"/>
              </a:ext>
            </a:extLst>
          </p:cNvPr>
          <p:cNvGrpSpPr/>
          <p:nvPr/>
        </p:nvGrpSpPr>
        <p:grpSpPr>
          <a:xfrm>
            <a:off x="1900210" y="261502"/>
            <a:ext cx="6853287" cy="2271959"/>
            <a:chOff x="3588774" y="-149328"/>
            <a:chExt cx="4778477" cy="2863031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F22DA96C-D6CA-92D2-6BA2-F7B202796509}"/>
                </a:ext>
              </a:extLst>
            </p:cNvPr>
            <p:cNvSpPr/>
            <p:nvPr/>
          </p:nvSpPr>
          <p:spPr>
            <a:xfrm>
              <a:off x="3588774" y="-149328"/>
              <a:ext cx="4778477" cy="2863031"/>
            </a:xfrm>
            <a:prstGeom prst="wedgeRoundRectCallout">
              <a:avLst>
                <a:gd name="adj1" fmla="val -64560"/>
                <a:gd name="adj2" fmla="val 3596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54B662-590B-1794-017F-137C4E53BD85}"/>
                </a:ext>
              </a:extLst>
            </p:cNvPr>
            <p:cNvSpPr txBox="1"/>
            <p:nvPr/>
          </p:nvSpPr>
          <p:spPr>
            <a:xfrm>
              <a:off x="3588774" y="321832"/>
              <a:ext cx="4778477" cy="16677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000" dirty="0"/>
                <a:t>When numerals are repeated, we add their values together.</a:t>
              </a:r>
              <a:endParaRPr lang="en-US" altLang="en-US" sz="4000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D56FF9-0B56-59A6-071D-8E10BC810715}"/>
              </a:ext>
            </a:extLst>
          </p:cNvPr>
          <p:cNvSpPr txBox="1"/>
          <p:nvPr/>
        </p:nvSpPr>
        <p:spPr>
          <a:xfrm>
            <a:off x="2787239" y="3867006"/>
            <a:ext cx="5966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I </a:t>
            </a:r>
            <a:r>
              <a:rPr lang="en-US" altLang="en-US" sz="4800" b="1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I</a:t>
            </a: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altLang="en-US" sz="4800" b="1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I</a:t>
            </a: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altLang="en-US" sz="4800" b="1" dirty="0">
                <a:latin typeface="Arial" panose="020B0604020202020204" pitchFamily="34" charset="0"/>
              </a:rPr>
              <a:t>= 3</a:t>
            </a:r>
            <a:r>
              <a:rPr lang="en-US" altLang="en-US" sz="4800" dirty="0">
                <a:latin typeface="Arial" panose="020B0604020202020204" pitchFamily="34" charset="0"/>
              </a:rPr>
              <a:t> → 1 + 1 + 1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C210C-F22D-8249-4CB3-12732D5F0331}"/>
              </a:ext>
            </a:extLst>
          </p:cNvPr>
          <p:cNvSpPr txBox="1"/>
          <p:nvPr/>
        </p:nvSpPr>
        <p:spPr>
          <a:xfrm>
            <a:off x="2787239" y="5069940"/>
            <a:ext cx="5966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X </a:t>
            </a:r>
            <a:r>
              <a:rPr lang="en-US" altLang="en-US" sz="4800" b="1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X</a:t>
            </a: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altLang="en-US" sz="4800" b="1" dirty="0">
                <a:latin typeface="Arial" panose="020B0604020202020204" pitchFamily="34" charset="0"/>
              </a:rPr>
              <a:t>= 20</a:t>
            </a:r>
            <a:r>
              <a:rPr lang="en-US" altLang="en-US" sz="4800" dirty="0">
                <a:latin typeface="Arial" panose="020B0604020202020204" pitchFamily="34" charset="0"/>
              </a:rPr>
              <a:t> → 10 + 10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1AA82-867F-C1C8-FC79-3DDAB8544D8F}"/>
              </a:ext>
            </a:extLst>
          </p:cNvPr>
          <p:cNvSpPr txBox="1"/>
          <p:nvPr/>
        </p:nvSpPr>
        <p:spPr>
          <a:xfrm>
            <a:off x="2787239" y="2664072"/>
            <a:ext cx="5966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I </a:t>
            </a:r>
            <a:r>
              <a:rPr lang="en-US" altLang="en-US" sz="4800" b="1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I</a:t>
            </a: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en-US" altLang="en-US" sz="4800" b="1" dirty="0">
                <a:latin typeface="Arial" panose="020B0604020202020204" pitchFamily="34" charset="0"/>
              </a:rPr>
              <a:t>= 2</a:t>
            </a:r>
            <a:r>
              <a:rPr lang="en-US" altLang="en-US" sz="4800" dirty="0">
                <a:latin typeface="Arial" panose="020B0604020202020204" pitchFamily="34" charset="0"/>
              </a:rPr>
              <a:t> → 1 + 1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4A81B-45F1-FB13-26A0-1DCFC9C703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942" t="13980" r="28585" b="23851"/>
          <a:stretch>
            <a:fillRect/>
          </a:stretch>
        </p:blipFill>
        <p:spPr>
          <a:xfrm>
            <a:off x="44945" y="4888198"/>
            <a:ext cx="2139884" cy="195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41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9016D5-9D88-1B0D-BA77-E7D14F547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DC8B38C-4C00-79CC-3B77-F384DC466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C422FE5-6822-C8C5-6106-BDD29327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41" name="Picture 40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90AE58D8-2171-3269-87EC-BC38456B8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" y="1498169"/>
            <a:ext cx="1620922" cy="1782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9A72F-DCDC-C8DC-BC1B-3A5013ACC7B0}"/>
              </a:ext>
            </a:extLst>
          </p:cNvPr>
          <p:cNvSpPr txBox="1"/>
          <p:nvPr/>
        </p:nvSpPr>
        <p:spPr>
          <a:xfrm>
            <a:off x="2583398" y="3887571"/>
            <a:ext cx="59662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XI</a:t>
            </a:r>
            <a:r>
              <a:rPr lang="en-US" altLang="en-US" sz="4800" b="1" dirty="0">
                <a:latin typeface="Arial" panose="020B0604020202020204" pitchFamily="34" charset="0"/>
              </a:rPr>
              <a:t> = 11</a:t>
            </a:r>
            <a:r>
              <a:rPr lang="en-US" altLang="en-US" sz="4800" dirty="0">
                <a:latin typeface="Arial" panose="020B0604020202020204" pitchFamily="34" charset="0"/>
              </a:rPr>
              <a:t> → 10 + 1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CB3094-6210-2329-5A25-392BA610B193}"/>
              </a:ext>
            </a:extLst>
          </p:cNvPr>
          <p:cNvGrpSpPr/>
          <p:nvPr/>
        </p:nvGrpSpPr>
        <p:grpSpPr>
          <a:xfrm>
            <a:off x="1900209" y="256668"/>
            <a:ext cx="6853287" cy="2271960"/>
            <a:chOff x="3588774" y="-149328"/>
            <a:chExt cx="4778477" cy="2863031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E926606D-ED7D-B917-6555-B1738D370681}"/>
                </a:ext>
              </a:extLst>
            </p:cNvPr>
            <p:cNvSpPr/>
            <p:nvPr/>
          </p:nvSpPr>
          <p:spPr>
            <a:xfrm>
              <a:off x="3588774" y="-149328"/>
              <a:ext cx="4778477" cy="2863031"/>
            </a:xfrm>
            <a:prstGeom prst="wedgeRoundRectCallout">
              <a:avLst>
                <a:gd name="adj1" fmla="val -64560"/>
                <a:gd name="adj2" fmla="val 3596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DB9D2B-07A1-EFEB-666B-27FA9176738D}"/>
                </a:ext>
              </a:extLst>
            </p:cNvPr>
            <p:cNvSpPr txBox="1"/>
            <p:nvPr/>
          </p:nvSpPr>
          <p:spPr>
            <a:xfrm>
              <a:off x="3588774" y="408636"/>
              <a:ext cx="4778477" cy="16677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000" dirty="0"/>
                <a:t>When a smaller numeral comes </a:t>
              </a:r>
              <a:r>
                <a:rPr lang="en-US" sz="4000" b="1" dirty="0"/>
                <a:t>after</a:t>
              </a:r>
              <a:r>
                <a:rPr lang="en-US" sz="4000" dirty="0"/>
                <a:t> a bigger one, we add.</a:t>
              </a:r>
              <a:endParaRPr lang="en-US" altLang="en-US" sz="4000" dirty="0">
                <a:latin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0CCF2-B0A0-59DF-E98A-6737ED8CBB68}"/>
              </a:ext>
            </a:extLst>
          </p:cNvPr>
          <p:cNvSpPr txBox="1"/>
          <p:nvPr/>
        </p:nvSpPr>
        <p:spPr>
          <a:xfrm>
            <a:off x="2583398" y="4938176"/>
            <a:ext cx="5966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VII </a:t>
            </a:r>
            <a:r>
              <a:rPr lang="en-US" altLang="en-US" sz="4800" b="1" dirty="0">
                <a:latin typeface="Arial" panose="020B0604020202020204" pitchFamily="34" charset="0"/>
              </a:rPr>
              <a:t>= 7</a:t>
            </a:r>
            <a:r>
              <a:rPr lang="en-US" altLang="en-US" sz="4800" dirty="0">
                <a:latin typeface="Arial" panose="020B0604020202020204" pitchFamily="34" charset="0"/>
              </a:rPr>
              <a:t> → 5 + 1 + 1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24676-3213-312C-01AF-9F8F8FF3CB3F}"/>
              </a:ext>
            </a:extLst>
          </p:cNvPr>
          <p:cNvSpPr txBox="1"/>
          <p:nvPr/>
        </p:nvSpPr>
        <p:spPr>
          <a:xfrm>
            <a:off x="2583398" y="2836967"/>
            <a:ext cx="59662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VI</a:t>
            </a:r>
            <a:r>
              <a:rPr lang="en-US" altLang="en-US" sz="4800" b="1" dirty="0">
                <a:latin typeface="Arial" panose="020B0604020202020204" pitchFamily="34" charset="0"/>
              </a:rPr>
              <a:t> = 6</a:t>
            </a:r>
            <a:r>
              <a:rPr lang="en-US" altLang="en-US" sz="4800" dirty="0">
                <a:latin typeface="Arial" panose="020B0604020202020204" pitchFamily="34" charset="0"/>
              </a:rPr>
              <a:t> → 5 + 1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5E5117-945A-BA62-5BB0-EA3AD9DA3C2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942" t="13980" r="28585" b="23851"/>
          <a:stretch>
            <a:fillRect/>
          </a:stretch>
        </p:blipFill>
        <p:spPr>
          <a:xfrm>
            <a:off x="44945" y="4888198"/>
            <a:ext cx="2139884" cy="195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38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476DF2-3DE8-981B-19EF-C5A7CE8D9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57277AE-AE80-0345-478F-B868A6768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F949AF3-E2C6-AE25-A9A3-C9F95EFEE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41" name="Picture 40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566C744E-C585-3C82-E06A-CAC179ABF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" y="1498169"/>
            <a:ext cx="1620922" cy="1782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2B818D-74E1-B952-E058-83EA83661D85}"/>
              </a:ext>
            </a:extLst>
          </p:cNvPr>
          <p:cNvSpPr txBox="1"/>
          <p:nvPr/>
        </p:nvSpPr>
        <p:spPr>
          <a:xfrm>
            <a:off x="2300173" y="2864790"/>
            <a:ext cx="74768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IV</a:t>
            </a:r>
            <a:r>
              <a:rPr lang="en-US" altLang="en-US" sz="4800" b="1" dirty="0">
                <a:latin typeface="Arial" panose="020B0604020202020204" pitchFamily="34" charset="0"/>
              </a:rPr>
              <a:t> = 4</a:t>
            </a:r>
            <a:r>
              <a:rPr lang="en-US" altLang="en-US" sz="4800" dirty="0">
                <a:latin typeface="Arial" panose="020B0604020202020204" pitchFamily="34" charset="0"/>
              </a:rPr>
              <a:t> → 5 take away 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C5E978-80A9-8E63-51C4-F9F5629FC404}"/>
              </a:ext>
            </a:extLst>
          </p:cNvPr>
          <p:cNvGrpSpPr/>
          <p:nvPr/>
        </p:nvGrpSpPr>
        <p:grpSpPr>
          <a:xfrm>
            <a:off x="1904247" y="216816"/>
            <a:ext cx="6920694" cy="2271959"/>
            <a:chOff x="3541774" y="-149328"/>
            <a:chExt cx="4825477" cy="2863031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DA0BC8A-CAF7-E57C-1008-93E86078595B}"/>
                </a:ext>
              </a:extLst>
            </p:cNvPr>
            <p:cNvSpPr/>
            <p:nvPr/>
          </p:nvSpPr>
          <p:spPr>
            <a:xfrm>
              <a:off x="3588774" y="-149328"/>
              <a:ext cx="4778477" cy="2863031"/>
            </a:xfrm>
            <a:prstGeom prst="wedgeRoundRectCallout">
              <a:avLst>
                <a:gd name="adj1" fmla="val -64560"/>
                <a:gd name="adj2" fmla="val 3596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C2A18C-454A-F3AE-C808-04C121719BA6}"/>
                </a:ext>
              </a:extLst>
            </p:cNvPr>
            <p:cNvSpPr txBox="1"/>
            <p:nvPr/>
          </p:nvSpPr>
          <p:spPr>
            <a:xfrm>
              <a:off x="3541774" y="94370"/>
              <a:ext cx="4778477" cy="244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dirty="0">
                  <a:latin typeface="Arial" panose="020B0604020202020204" pitchFamily="34" charset="0"/>
                </a:rPr>
                <a:t>When a smaller numeral comes </a:t>
              </a:r>
              <a:r>
                <a:rPr lang="en-US" altLang="en-US" sz="4000" b="1" dirty="0">
                  <a:latin typeface="Arial" panose="020B0604020202020204" pitchFamily="34" charset="0"/>
                </a:rPr>
                <a:t>before</a:t>
              </a:r>
              <a:r>
                <a:rPr lang="en-US" altLang="en-US" sz="4000" dirty="0">
                  <a:latin typeface="Arial" panose="020B0604020202020204" pitchFamily="34" charset="0"/>
                </a:rPr>
                <a:t> a bigger one, we subtract.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BC0CBC6-FFFC-302F-7CC2-61C162EBCDB8}"/>
              </a:ext>
            </a:extLst>
          </p:cNvPr>
          <p:cNvSpPr txBox="1"/>
          <p:nvPr/>
        </p:nvSpPr>
        <p:spPr>
          <a:xfrm>
            <a:off x="2300172" y="4248952"/>
            <a:ext cx="74768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IX</a:t>
            </a:r>
            <a:r>
              <a:rPr lang="en-US" altLang="en-US" sz="4800" b="1" dirty="0">
                <a:latin typeface="Arial" panose="020B0604020202020204" pitchFamily="34" charset="0"/>
              </a:rPr>
              <a:t> = 9</a:t>
            </a:r>
            <a:r>
              <a:rPr lang="en-US" altLang="en-US" sz="4800" dirty="0">
                <a:latin typeface="Arial" panose="020B0604020202020204" pitchFamily="34" charset="0"/>
              </a:rPr>
              <a:t> → 10 take away 1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E936AB-3578-1356-B06F-3D12FDAD52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942" t="13980" r="28585" b="23851"/>
          <a:stretch>
            <a:fillRect/>
          </a:stretch>
        </p:blipFill>
        <p:spPr>
          <a:xfrm>
            <a:off x="44945" y="4888198"/>
            <a:ext cx="2139884" cy="195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9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F9F08-CE2B-326C-E2F9-025E1C23E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CEB5163-8768-A8E7-E1BB-81FE2480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BEF16-74D6-AB3B-F554-338FBE7AFB92}"/>
              </a:ext>
            </a:extLst>
          </p:cNvPr>
          <p:cNvSpPr txBox="1"/>
          <p:nvPr/>
        </p:nvSpPr>
        <p:spPr>
          <a:xfrm>
            <a:off x="2400994" y="1335890"/>
            <a:ext cx="5966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a)  III</a:t>
            </a:r>
            <a:r>
              <a:rPr lang="en-US" altLang="en-US" sz="4800" b="1" dirty="0">
                <a:latin typeface="Arial" panose="020B0604020202020204" pitchFamily="34" charset="0"/>
              </a:rPr>
              <a:t> =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AC394-34AF-F9E9-2406-705F07C38817}"/>
              </a:ext>
            </a:extLst>
          </p:cNvPr>
          <p:cNvSpPr txBox="1"/>
          <p:nvPr/>
        </p:nvSpPr>
        <p:spPr>
          <a:xfrm>
            <a:off x="2400994" y="2491227"/>
            <a:ext cx="5966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b)  VI</a:t>
            </a:r>
            <a:r>
              <a:rPr lang="en-US" altLang="en-US" sz="4800" b="1" dirty="0">
                <a:latin typeface="Arial" panose="020B0604020202020204" pitchFamily="34" charset="0"/>
              </a:rPr>
              <a:t> =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0F10C-3914-6A48-A3B2-7901660BAC2B}"/>
              </a:ext>
            </a:extLst>
          </p:cNvPr>
          <p:cNvSpPr txBox="1"/>
          <p:nvPr/>
        </p:nvSpPr>
        <p:spPr>
          <a:xfrm>
            <a:off x="2400994" y="4801902"/>
            <a:ext cx="5966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d)  XII</a:t>
            </a:r>
            <a:r>
              <a:rPr lang="en-US" altLang="en-US" sz="4800" b="1" dirty="0">
                <a:latin typeface="Arial" panose="020B0604020202020204" pitchFamily="34" charset="0"/>
              </a:rPr>
              <a:t> =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378FF-82B6-D745-3F60-F14980EC2C17}"/>
              </a:ext>
            </a:extLst>
          </p:cNvPr>
          <p:cNvSpPr txBox="1"/>
          <p:nvPr/>
        </p:nvSpPr>
        <p:spPr>
          <a:xfrm>
            <a:off x="2400994" y="3646564"/>
            <a:ext cx="5966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c)  IX</a:t>
            </a:r>
            <a:r>
              <a:rPr lang="en-US" altLang="en-US" sz="4800" b="1" dirty="0">
                <a:latin typeface="Arial" panose="020B0604020202020204" pitchFamily="34" charset="0"/>
              </a:rPr>
              <a:t> =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1871136D-6DFF-AEA6-17AF-0CE9D182E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73C8E25-13BF-010A-4D08-E8C5D4CDFCE9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5E0EDF-046B-BC7E-B9F6-5EC8C87AE8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942" t="13980" r="28585" b="23851"/>
          <a:stretch>
            <a:fillRect/>
          </a:stretch>
        </p:blipFill>
        <p:spPr>
          <a:xfrm>
            <a:off x="44945" y="4888198"/>
            <a:ext cx="2139884" cy="195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1ADB88B-57A0-AF1B-E724-4457186C93EA}"/>
              </a:ext>
            </a:extLst>
          </p:cNvPr>
          <p:cNvSpPr txBox="1"/>
          <p:nvPr/>
        </p:nvSpPr>
        <p:spPr>
          <a:xfrm>
            <a:off x="4619443" y="1323909"/>
            <a:ext cx="5966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Arial" panose="020B0604020202020204" pitchFamily="34" charset="0"/>
              </a:rPr>
              <a:t>3</a:t>
            </a:r>
            <a:r>
              <a:rPr lang="en-US" altLang="en-US" sz="4800" dirty="0">
                <a:latin typeface="Arial" panose="020B0604020202020204" pitchFamily="34" charset="0"/>
              </a:rPr>
              <a:t> → 1 + 1 + 1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277F9C-E88E-5F21-9CF9-FB61C1A6F207}"/>
              </a:ext>
            </a:extLst>
          </p:cNvPr>
          <p:cNvSpPr txBox="1"/>
          <p:nvPr/>
        </p:nvSpPr>
        <p:spPr>
          <a:xfrm>
            <a:off x="4619443" y="2505364"/>
            <a:ext cx="5966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Arial" panose="020B0604020202020204" pitchFamily="34" charset="0"/>
              </a:rPr>
              <a:t>6</a:t>
            </a:r>
            <a:r>
              <a:rPr lang="en-US" altLang="en-US" sz="4800" dirty="0">
                <a:latin typeface="Arial" panose="020B0604020202020204" pitchFamily="34" charset="0"/>
              </a:rPr>
              <a:t> → 5 + 1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861D9E-6E44-F08F-3D47-BB82AE30A4C8}"/>
              </a:ext>
            </a:extLst>
          </p:cNvPr>
          <p:cNvSpPr txBox="1"/>
          <p:nvPr/>
        </p:nvSpPr>
        <p:spPr>
          <a:xfrm>
            <a:off x="4619443" y="3660113"/>
            <a:ext cx="5966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Arial" panose="020B0604020202020204" pitchFamily="34" charset="0"/>
              </a:rPr>
              <a:t>9</a:t>
            </a:r>
            <a:r>
              <a:rPr lang="en-US" altLang="en-US" sz="4800" dirty="0">
                <a:latin typeface="Arial" panose="020B0604020202020204" pitchFamily="34" charset="0"/>
              </a:rPr>
              <a:t> → 10 - 1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7564D4-9C15-8DC2-C43B-23CC451E7221}"/>
              </a:ext>
            </a:extLst>
          </p:cNvPr>
          <p:cNvSpPr txBox="1"/>
          <p:nvPr/>
        </p:nvSpPr>
        <p:spPr>
          <a:xfrm>
            <a:off x="4642048" y="4794437"/>
            <a:ext cx="5966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latin typeface="Arial" panose="020B0604020202020204" pitchFamily="34" charset="0"/>
              </a:rPr>
              <a:t>12</a:t>
            </a:r>
            <a:r>
              <a:rPr lang="en-US" altLang="en-US" sz="4800" dirty="0">
                <a:latin typeface="Arial" panose="020B0604020202020204" pitchFamily="34" charset="0"/>
              </a:rPr>
              <a:t> → 10 + 1 + 1</a:t>
            </a:r>
          </a:p>
        </p:txBody>
      </p:sp>
    </p:spTree>
    <p:extLst>
      <p:ext uri="{BB962C8B-B14F-4D97-AF65-F5344CB8AC3E}">
        <p14:creationId xmlns:p14="http://schemas.microsoft.com/office/powerpoint/2010/main" val="11849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3" y="1597380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312881" y="134302"/>
            <a:ext cx="605437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latin typeface="Bookman Old Style" panose="02050604050505020204" pitchFamily="18" charset="0"/>
              </a:rPr>
              <a:t>IIIIII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1AAF9C3-1848-660E-26CD-BE2EAF71E2C9}"/>
              </a:ext>
            </a:extLst>
          </p:cNvPr>
          <p:cNvGrpSpPr/>
          <p:nvPr/>
        </p:nvGrpSpPr>
        <p:grpSpPr>
          <a:xfrm>
            <a:off x="2229967" y="1554630"/>
            <a:ext cx="6853287" cy="2469822"/>
            <a:chOff x="2229967" y="1554630"/>
            <a:chExt cx="6853287" cy="2469822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2598016" y="1554630"/>
              <a:ext cx="6054370" cy="2469822"/>
            </a:xfrm>
            <a:prstGeom prst="wedgeRoundRectCallout">
              <a:avLst>
                <a:gd name="adj1" fmla="val -74503"/>
                <a:gd name="adj2" fmla="val -951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E2B45F-213E-F785-6654-158052A5F1B8}"/>
                </a:ext>
              </a:extLst>
            </p:cNvPr>
            <p:cNvSpPr txBox="1"/>
            <p:nvPr/>
          </p:nvSpPr>
          <p:spPr>
            <a:xfrm>
              <a:off x="2229967" y="1820045"/>
              <a:ext cx="685328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dirty="0">
                  <a:latin typeface="Arial" panose="020B0604020202020204" pitchFamily="34" charset="0"/>
                </a:rPr>
                <a:t>This is how you write 6 in Roman numerals. 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dirty="0">
                  <a:latin typeface="Arial" panose="020B0604020202020204" pitchFamily="34" charset="0"/>
                </a:rPr>
                <a:t>Do you agree?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0FD618-3607-2168-97F2-AB4B18039024}"/>
              </a:ext>
            </a:extLst>
          </p:cNvPr>
          <p:cNvGrpSpPr/>
          <p:nvPr/>
        </p:nvGrpSpPr>
        <p:grpSpPr>
          <a:xfrm>
            <a:off x="2193067" y="1554630"/>
            <a:ext cx="6853287" cy="2469822"/>
            <a:chOff x="1913422" y="3736673"/>
            <a:chExt cx="6853287" cy="2469822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A20FD7F0-A7B7-D1C8-0EB7-2F06D79DCC51}"/>
                </a:ext>
              </a:extLst>
            </p:cNvPr>
            <p:cNvSpPr/>
            <p:nvPr/>
          </p:nvSpPr>
          <p:spPr>
            <a:xfrm>
              <a:off x="2312881" y="3736673"/>
              <a:ext cx="6054370" cy="2469822"/>
            </a:xfrm>
            <a:prstGeom prst="wedgeRoundRectCallout">
              <a:avLst>
                <a:gd name="adj1" fmla="val -74503"/>
                <a:gd name="adj2" fmla="val -951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702438-DB18-31A1-AB41-09C024107D52}"/>
                </a:ext>
              </a:extLst>
            </p:cNvPr>
            <p:cNvSpPr txBox="1"/>
            <p:nvPr/>
          </p:nvSpPr>
          <p:spPr>
            <a:xfrm>
              <a:off x="1913422" y="3940532"/>
              <a:ext cx="6853287" cy="2062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/>
                <a:t>We should use the key symbols efficiently. Instead of writing six 1s, 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/>
                <a:t>we use </a:t>
              </a:r>
              <a:r>
                <a:rPr lang="en-US" sz="3200" b="1" dirty="0"/>
                <a:t>V</a:t>
              </a:r>
              <a:r>
                <a:rPr lang="en-US" sz="3200" dirty="0"/>
                <a:t> for 5 and then add </a:t>
              </a:r>
              <a:r>
                <a:rPr lang="en-US" sz="3200" b="1" dirty="0"/>
                <a:t>I</a:t>
              </a:r>
              <a:r>
                <a:rPr lang="en-US" sz="3200" dirty="0"/>
                <a:t> for 1 more.</a:t>
              </a:r>
              <a:endParaRPr lang="en-US" altLang="en-US" sz="3200" dirty="0">
                <a:latin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A603BB3-BCDB-05F8-8449-B99645F290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942" t="13980" r="28585" b="23851"/>
          <a:stretch>
            <a:fillRect/>
          </a:stretch>
        </p:blipFill>
        <p:spPr>
          <a:xfrm>
            <a:off x="44945" y="4888198"/>
            <a:ext cx="2139884" cy="195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021181-74D2-6BD6-B231-E5109EB9313C}"/>
              </a:ext>
            </a:extLst>
          </p:cNvPr>
          <p:cNvSpPr txBox="1"/>
          <p:nvPr/>
        </p:nvSpPr>
        <p:spPr>
          <a:xfrm>
            <a:off x="2431717" y="4539957"/>
            <a:ext cx="605437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latin typeface="Bookman Old Style" panose="02050604050505020204" pitchFamily="18" charset="0"/>
              </a:rPr>
              <a:t>VI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856</TotalTime>
  <Words>230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PMingLiU-ExtB</vt:lpstr>
      <vt:lpstr>Arial</vt:lpstr>
      <vt:lpstr>Bookman Old Style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55</cp:revision>
  <dcterms:created xsi:type="dcterms:W3CDTF">2013-01-27T09:14:16Z</dcterms:created>
  <dcterms:modified xsi:type="dcterms:W3CDTF">2026-04-15T15:57:38Z</dcterms:modified>
  <cp:category/>
</cp:coreProperties>
</file>