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73" r:id="rId3"/>
    <p:sldId id="290" r:id="rId4"/>
    <p:sldId id="275" r:id="rId5"/>
    <p:sldId id="292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8644-0883-4902-891B-D174802D15E4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5969-94C4-4E95-99AD-FFB06974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6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-2201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9" y="3098685"/>
            <a:ext cx="2948330" cy="297086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12031" y="61725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78AC5-85D3-5FD9-AF36-852DD7EFFCAE}"/>
              </a:ext>
            </a:extLst>
          </p:cNvPr>
          <p:cNvSpPr txBox="1"/>
          <p:nvPr/>
        </p:nvSpPr>
        <p:spPr>
          <a:xfrm>
            <a:off x="1693218" y="1004355"/>
            <a:ext cx="6508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Write Roman numerals to 12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D128E-CE50-B261-35C6-75A54B06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AF5C62-2F4A-DAA9-A76B-64A3DDDE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98B4E60-BB99-0471-742C-23610481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1" name="Picture 4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EE253082-BA75-76A5-0485-441D8E386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" y="1498169"/>
            <a:ext cx="1620922" cy="178212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4DB8E96-5F7A-4F79-6EA4-91024FEE83D2}"/>
              </a:ext>
            </a:extLst>
          </p:cNvPr>
          <p:cNvGrpSpPr/>
          <p:nvPr/>
        </p:nvGrpSpPr>
        <p:grpSpPr>
          <a:xfrm>
            <a:off x="1799099" y="216816"/>
            <a:ext cx="6920694" cy="2271958"/>
            <a:chOff x="3541774" y="-149328"/>
            <a:chExt cx="4825477" cy="2863031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89F366B9-16C0-57B2-4F11-C578F17D4B3A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E32F9A-9EBE-D429-97C6-CCF1D4D6A73C}"/>
                </a:ext>
              </a:extLst>
            </p:cNvPr>
            <p:cNvSpPr txBox="1"/>
            <p:nvPr/>
          </p:nvSpPr>
          <p:spPr>
            <a:xfrm>
              <a:off x="3541774" y="94370"/>
              <a:ext cx="4778477" cy="2189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/>
                <a:t>Roma numerals use letters</a:t>
              </a:r>
              <a:endPara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87B696-74DD-5E33-B081-3129DD0299C8}"/>
              </a:ext>
            </a:extLst>
          </p:cNvPr>
          <p:cNvGrpSpPr/>
          <p:nvPr/>
        </p:nvGrpSpPr>
        <p:grpSpPr>
          <a:xfrm>
            <a:off x="1799099" y="216816"/>
            <a:ext cx="6920694" cy="2271958"/>
            <a:chOff x="3541774" y="-149328"/>
            <a:chExt cx="4825477" cy="286303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760ADF7-1BA8-6953-6064-D7B06C216CD4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C6F4BF-662D-BD85-1078-CD2559C0770A}"/>
                </a:ext>
              </a:extLst>
            </p:cNvPr>
            <p:cNvSpPr txBox="1"/>
            <p:nvPr/>
          </p:nvSpPr>
          <p:spPr>
            <a:xfrm>
              <a:off x="3541774" y="94371"/>
              <a:ext cx="4778477" cy="2443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With just these 3 symbols, we can make all the numbers up to 12.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760C536-7B8D-EB5B-30FB-93DAAC82D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92" y="199298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3A177-ED75-A46D-59CA-65800625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EDB21D5-934B-0192-FF86-42A684D9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04C5A15-5BAA-4814-52F9-98691C60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1" name="Picture 4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C1D0364-BC16-B792-547F-795160234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" y="1498169"/>
            <a:ext cx="1620922" cy="17821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5E9380-EA58-79B8-ECEB-2DFC8167871C}"/>
              </a:ext>
            </a:extLst>
          </p:cNvPr>
          <p:cNvGrpSpPr/>
          <p:nvPr/>
        </p:nvGrpSpPr>
        <p:grpSpPr>
          <a:xfrm>
            <a:off x="1900210" y="261502"/>
            <a:ext cx="6853287" cy="2271959"/>
            <a:chOff x="3588774" y="-149328"/>
            <a:chExt cx="4778477" cy="286303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F22DA96C-D6CA-92D2-6BA2-F7B202796509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54B662-590B-1794-017F-137C4E53BD85}"/>
                </a:ext>
              </a:extLst>
            </p:cNvPr>
            <p:cNvSpPr txBox="1"/>
            <p:nvPr/>
          </p:nvSpPr>
          <p:spPr>
            <a:xfrm>
              <a:off x="3588774" y="321832"/>
              <a:ext cx="4778477" cy="16677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/>
                <a:t>Use these rules to work out the value of Roman numerals.</a:t>
              </a:r>
              <a:endParaRPr lang="en-US" altLang="en-US" sz="4000" dirty="0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84675-866E-DC33-A202-1E7323C22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83" y="1958830"/>
            <a:ext cx="816077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1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016D5-9D88-1B0D-BA77-E7D14F54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DC8B38C-4C00-79CC-3B77-F384DC466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BFE66D-D08D-042B-A03B-8B796702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B9C236-768E-9E3F-21D4-B76B044B04AD}"/>
              </a:ext>
            </a:extLst>
          </p:cNvPr>
          <p:cNvSpPr/>
          <p:nvPr/>
        </p:nvSpPr>
        <p:spPr>
          <a:xfrm>
            <a:off x="2399073" y="2202503"/>
            <a:ext cx="1278194" cy="796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B0649B-57E4-CBE2-E39B-07DC5D1500E2}"/>
              </a:ext>
            </a:extLst>
          </p:cNvPr>
          <p:cNvSpPr/>
          <p:nvPr/>
        </p:nvSpPr>
        <p:spPr>
          <a:xfrm>
            <a:off x="2399073" y="3455442"/>
            <a:ext cx="1278194" cy="796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A7D479-3C07-CC3A-79CE-0578CADE06FC}"/>
              </a:ext>
            </a:extLst>
          </p:cNvPr>
          <p:cNvSpPr/>
          <p:nvPr/>
        </p:nvSpPr>
        <p:spPr>
          <a:xfrm>
            <a:off x="2399073" y="4708380"/>
            <a:ext cx="1278194" cy="796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276896-5EB8-D6B0-252B-1847F77D9E83}"/>
              </a:ext>
            </a:extLst>
          </p:cNvPr>
          <p:cNvSpPr/>
          <p:nvPr/>
        </p:nvSpPr>
        <p:spPr>
          <a:xfrm>
            <a:off x="5582266" y="4708379"/>
            <a:ext cx="1278194" cy="796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nsolas" panose="020B0609020204030204" pitchFamily="49" charset="0"/>
              </a:rPr>
              <a:t>IV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B1DECF-8391-A563-5DF7-0DB5E14700AD}"/>
              </a:ext>
            </a:extLst>
          </p:cNvPr>
          <p:cNvSpPr/>
          <p:nvPr/>
        </p:nvSpPr>
        <p:spPr>
          <a:xfrm>
            <a:off x="5582266" y="3454496"/>
            <a:ext cx="1573158" cy="796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nsolas" panose="020B0609020204030204" pitchFamily="49" charset="0"/>
              </a:rPr>
              <a:t>VIII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FE3638-998D-03E0-F7A9-402EC3D80248}"/>
              </a:ext>
            </a:extLst>
          </p:cNvPr>
          <p:cNvSpPr/>
          <p:nvPr/>
        </p:nvSpPr>
        <p:spPr>
          <a:xfrm>
            <a:off x="5582266" y="2159092"/>
            <a:ext cx="1278194" cy="796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nsolas" panose="020B0609020204030204" pitchFamily="49" charset="0"/>
              </a:rPr>
              <a:t>XII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674394-96DE-57E6-D66B-A3CA13C0AE50}"/>
              </a:ext>
            </a:extLst>
          </p:cNvPr>
          <p:cNvSpPr txBox="1"/>
          <p:nvPr/>
        </p:nvSpPr>
        <p:spPr>
          <a:xfrm>
            <a:off x="1513964" y="249976"/>
            <a:ext cx="685328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Match the numbers to the Roman numerals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BD0ED1-C939-FFB0-D2FB-3CA4728EF6BB}"/>
              </a:ext>
            </a:extLst>
          </p:cNvPr>
          <p:cNvCxnSpPr>
            <a:stCxn id="13" idx="3"/>
            <a:endCxn id="18" idx="1"/>
          </p:cNvCxnSpPr>
          <p:nvPr/>
        </p:nvCxnSpPr>
        <p:spPr>
          <a:xfrm>
            <a:off x="3677267" y="2600710"/>
            <a:ext cx="1904999" cy="1251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EE7A90-2AEE-F4BB-45B9-F93A655A54A1}"/>
              </a:ext>
            </a:extLst>
          </p:cNvPr>
          <p:cNvCxnSpPr/>
          <p:nvPr/>
        </p:nvCxnSpPr>
        <p:spPr>
          <a:xfrm>
            <a:off x="3677267" y="3854592"/>
            <a:ext cx="1904999" cy="1251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CD9D0A-60CE-5FBE-0B8B-AE76C630CA17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677267" y="2557299"/>
            <a:ext cx="1904999" cy="2520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52DA2-7CB0-CBC5-7B65-CB9F7DFA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85B3AE3-6A49-3ED9-83BB-1000680B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Picture 1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ACAF5C8-F31C-C775-F5D4-B0F5308B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9118C5-527D-058D-B11A-10EFA3171678}"/>
              </a:ext>
            </a:extLst>
          </p:cNvPr>
          <p:cNvSpPr/>
          <p:nvPr/>
        </p:nvSpPr>
        <p:spPr>
          <a:xfrm>
            <a:off x="942124" y="135909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  <a:p>
            <a:pPr algn="ctr"/>
            <a:r>
              <a:rPr lang="en-GB" sz="2800" dirty="0"/>
              <a:t>Write the numbers in Roman numerals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1083B4-9363-A07C-EFDB-3238557EE4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942" t="13980" r="28585" b="23851"/>
          <a:stretch>
            <a:fillRect/>
          </a:stretch>
        </p:blipFill>
        <p:spPr>
          <a:xfrm>
            <a:off x="44945" y="4888198"/>
            <a:ext cx="2139884" cy="195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D1E42-734B-E3BE-5268-4490C849B151}"/>
              </a:ext>
            </a:extLst>
          </p:cNvPr>
          <p:cNvSpPr txBox="1"/>
          <p:nvPr/>
        </p:nvSpPr>
        <p:spPr>
          <a:xfrm>
            <a:off x="2638563" y="3888788"/>
            <a:ext cx="5314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dirty="0"/>
              <a:t>c) 9 = IX → 10 - 1</a:t>
            </a:r>
            <a:endParaRPr lang="en-GB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9A680-B461-990E-8EC6-F1808F8EE440}"/>
              </a:ext>
            </a:extLst>
          </p:cNvPr>
          <p:cNvSpPr txBox="1"/>
          <p:nvPr/>
        </p:nvSpPr>
        <p:spPr>
          <a:xfrm>
            <a:off x="2638563" y="1667385"/>
            <a:ext cx="5314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dirty="0"/>
              <a:t>a) 4 = IV → 5 - 1</a:t>
            </a:r>
            <a:endParaRPr lang="en-GB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84561-2630-FC0A-7084-1FA6650C097A}"/>
              </a:ext>
            </a:extLst>
          </p:cNvPr>
          <p:cNvSpPr txBox="1"/>
          <p:nvPr/>
        </p:nvSpPr>
        <p:spPr>
          <a:xfrm>
            <a:off x="2638563" y="5045656"/>
            <a:ext cx="64604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dirty="0"/>
              <a:t>d) 11 = XI → 10 + 1</a:t>
            </a:r>
            <a:endParaRPr lang="en-GB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37CDF-8C9D-030F-6D25-1BA6BC39788A}"/>
              </a:ext>
            </a:extLst>
          </p:cNvPr>
          <p:cNvSpPr txBox="1"/>
          <p:nvPr/>
        </p:nvSpPr>
        <p:spPr>
          <a:xfrm>
            <a:off x="2638563" y="2824253"/>
            <a:ext cx="5314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dirty="0"/>
              <a:t>b) 7 = VII → 5 + 1 + 1</a:t>
            </a:r>
            <a:endParaRPr lang="en-GB" sz="4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9E44B9-8277-4C6F-47EB-872B2811F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033" y="1685714"/>
            <a:ext cx="3295464" cy="905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57479B-5ADF-26CD-C9D5-0B51E8B90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077" y="2787250"/>
            <a:ext cx="3731820" cy="905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1E5899-2233-6EDD-040E-ECF29CAC8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033" y="3851787"/>
            <a:ext cx="3731820" cy="905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57193-ECCA-E625-1352-881BD4541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431" y="5112859"/>
            <a:ext cx="373182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2" y="2263660"/>
            <a:ext cx="1202760" cy="13223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054942" y="134302"/>
            <a:ext cx="6312309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True or False: </a:t>
            </a:r>
          </a:p>
          <a:p>
            <a:pPr algn="ctr"/>
            <a:r>
              <a:rPr lang="en-US" sz="4400" dirty="0"/>
              <a:t>8 can be written as </a:t>
            </a:r>
            <a:r>
              <a:rPr lang="en-US" sz="4400" b="1" dirty="0"/>
              <a:t>IIX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53370E-4953-037A-87B3-3058C023F831}"/>
              </a:ext>
            </a:extLst>
          </p:cNvPr>
          <p:cNvGrpSpPr/>
          <p:nvPr/>
        </p:nvGrpSpPr>
        <p:grpSpPr>
          <a:xfrm>
            <a:off x="914297" y="1931753"/>
            <a:ext cx="8829571" cy="2836891"/>
            <a:chOff x="914297" y="1931753"/>
            <a:chExt cx="8829571" cy="283689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1720645" y="1931753"/>
              <a:ext cx="7216876" cy="2836891"/>
            </a:xfrm>
            <a:prstGeom prst="wedgeRoundRectCallout">
              <a:avLst>
                <a:gd name="adj1" fmla="val -63195"/>
                <a:gd name="adj2" fmla="val -142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E2B45F-213E-F785-6654-158052A5F1B8}"/>
                </a:ext>
              </a:extLst>
            </p:cNvPr>
            <p:cNvSpPr txBox="1"/>
            <p:nvPr/>
          </p:nvSpPr>
          <p:spPr>
            <a:xfrm>
              <a:off x="914297" y="2039853"/>
              <a:ext cx="8829571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You can only put one smaller numeral </a:t>
              </a:r>
            </a:p>
            <a:p>
              <a:pPr algn="ctr"/>
              <a:r>
                <a:rPr lang="en-US" sz="3200" b="1" dirty="0"/>
                <a:t>before a bigger numeral </a:t>
              </a:r>
            </a:p>
            <a:p>
              <a:pPr algn="ctr"/>
              <a:r>
                <a:rPr lang="en-US" sz="3200" b="1" dirty="0"/>
                <a:t>when subtracting.</a:t>
              </a:r>
              <a:endParaRPr lang="en-US" sz="3200" dirty="0"/>
            </a:p>
            <a:p>
              <a:pPr algn="ctr"/>
              <a:r>
                <a:rPr lang="en-US" sz="3200" b="1" dirty="0"/>
                <a:t>IX = 9</a:t>
              </a:r>
              <a:r>
                <a:rPr lang="en-US" sz="3200" dirty="0"/>
                <a:t> ✅</a:t>
              </a:r>
              <a:br>
                <a:rPr lang="en-US" sz="3200" dirty="0"/>
              </a:br>
              <a:r>
                <a:rPr lang="en-US" sz="3200" b="1" dirty="0"/>
                <a:t>IIX = 8</a:t>
              </a:r>
              <a:r>
                <a:rPr lang="en-US" sz="3200" dirty="0"/>
                <a:t> ❌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55C4B6-A271-2104-19EA-4CBEDE0D5A4A}"/>
              </a:ext>
            </a:extLst>
          </p:cNvPr>
          <p:cNvSpPr txBox="1"/>
          <p:nvPr/>
        </p:nvSpPr>
        <p:spPr>
          <a:xfrm>
            <a:off x="2775154" y="5119545"/>
            <a:ext cx="48718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False: </a:t>
            </a:r>
            <a:r>
              <a:rPr lang="en-US" sz="8000" dirty="0"/>
              <a:t>VIII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7787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1020</TotalTime>
  <Words>140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Bookman Old Style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2026-04-15T15:58:17Z</dcterms:modified>
  <cp:category/>
</cp:coreProperties>
</file>