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87" r:id="rId4"/>
    <p:sldId id="291" r:id="rId5"/>
    <p:sldId id="270" r:id="rId6"/>
    <p:sldId id="292" r:id="rId7"/>
    <p:sldId id="284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CD5B5"/>
    <a:srgbClr val="4F81B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09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/>
            </a:solidFill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C0-4E93-90A0-3B8EE88826B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C0-4E93-90A0-3B8EE88826B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C0-4E93-90A0-3B8EE88826B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C0-4E93-90A0-3B8EE88826B6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C0-4E93-90A0-3B8EE88826B6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C0-4E93-90A0-3B8EE88826B6}"/>
              </c:ext>
            </c:extLst>
          </c:dPt>
          <c:dPt>
            <c:idx val="6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C0-4E93-90A0-3B8EE88826B6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C0-4E93-90A0-3B8EE88826B6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AC0-4E93-90A0-3B8EE88826B6}"/>
              </c:ext>
            </c:extLst>
          </c:dPt>
          <c:dPt>
            <c:idx val="9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C0-4E93-90A0-3B8EE88826B6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AC0-4E93-90A0-3B8EE8882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 w="1905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38-45AE-8008-ADF3CF8962B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38-45AE-8008-ADF3CF8962B3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38-45AE-8008-ADF3CF8962B3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38-45AE-8008-ADF3CF8962B3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38-45AE-8008-ADF3CF8962B3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38-45AE-8008-ADF3CF8962B3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38-45AE-8008-ADF3CF8962B3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D38-45AE-8008-ADF3CF8962B3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D38-45AE-8008-ADF3CF8962B3}"/>
              </c:ext>
            </c:extLst>
          </c:dPt>
          <c:dPt>
            <c:idx val="9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D38-45AE-8008-ADF3CF8962B3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D38-45AE-8008-ADF3CF896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 w="19050">
              <a:solidFill>
                <a:schemeClr val="tx1"/>
              </a:solidFill>
              <a:prstDash val="dash"/>
            </a:ln>
          </c:spPr>
          <c:dPt>
            <c:idx val="0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26-494F-86AE-AFA4BB35A0DC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26-494F-86AE-AFA4BB35A0DC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26-494F-86AE-AFA4BB35A0DC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26-494F-86AE-AFA4BB35A0DC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26-494F-86AE-AFA4BB35A0DC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B-6126-494F-86AE-AFA4BB35A0DC}"/>
              </c:ext>
            </c:extLst>
          </c:dPt>
          <c:dPt>
            <c:idx val="6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D-6126-494F-86AE-AFA4BB35A0DC}"/>
              </c:ext>
            </c:extLst>
          </c:dPt>
          <c:dPt>
            <c:idx val="7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F-6126-494F-86AE-AFA4BB35A0DC}"/>
              </c:ext>
            </c:extLst>
          </c:dPt>
          <c:dPt>
            <c:idx val="8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11-6126-494F-86AE-AFA4BB35A0DC}"/>
              </c:ext>
            </c:extLst>
          </c:dPt>
          <c:dPt>
            <c:idx val="9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13-6126-494F-86AE-AFA4BB35A0DC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126-494F-86AE-AFA4BB35A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6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07EE9-1105-0F7E-8B61-D32A96C7A321}"/>
              </a:ext>
            </a:extLst>
          </p:cNvPr>
          <p:cNvSpPr txBox="1"/>
          <p:nvPr/>
        </p:nvSpPr>
        <p:spPr>
          <a:xfrm>
            <a:off x="1280301" y="939713"/>
            <a:ext cx="7086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 Tenths as fraction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37956-789B-487A-B19C-10F79AD3B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489" y="2229340"/>
            <a:ext cx="3328156" cy="34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12F055-534D-F4DD-1280-D90DC81EAD0F}"/>
              </a:ext>
            </a:extLst>
          </p:cNvPr>
          <p:cNvSpPr txBox="1"/>
          <p:nvPr/>
        </p:nvSpPr>
        <p:spPr>
          <a:xfrm>
            <a:off x="1640840" y="1212915"/>
            <a:ext cx="6098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7014CBB-6404-28BC-96AD-6F62161F75C0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BBDBCC5-4A48-432E-6210-5C00CE58B1D2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1A5E065-8070-752B-E2DE-0362462A7F7C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sp>
        <p:nvSpPr>
          <p:cNvPr id="19" name="Right Brace 18">
            <a:extLst>
              <a:ext uri="{FF2B5EF4-FFF2-40B4-BE49-F238E27FC236}">
                <a16:creationId xmlns:a16="http://schemas.microsoft.com/office/drawing/2014/main" id="{01C3695F-3CCE-5148-6B7B-362507A5F132}"/>
              </a:ext>
            </a:extLst>
          </p:cNvPr>
          <p:cNvSpPr/>
          <p:nvPr/>
        </p:nvSpPr>
        <p:spPr>
          <a:xfrm rot="5400000">
            <a:off x="1860177" y="2883413"/>
            <a:ext cx="234462" cy="59787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27397B-9290-013E-E1D8-36778C84B240}"/>
              </a:ext>
            </a:extLst>
          </p:cNvPr>
          <p:cNvSpPr txBox="1"/>
          <p:nvPr/>
        </p:nvSpPr>
        <p:spPr>
          <a:xfrm>
            <a:off x="1829274" y="3351120"/>
            <a:ext cx="44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30C48-DC81-06CC-CD6C-4F27FE0295EC}"/>
              </a:ext>
            </a:extLst>
          </p:cNvPr>
          <p:cNvSpPr txBox="1"/>
          <p:nvPr/>
        </p:nvSpPr>
        <p:spPr>
          <a:xfrm>
            <a:off x="1404298" y="4116458"/>
            <a:ext cx="6335403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/>
              <a:t>When a whole is split into _____ equal parts, one of those parts is worth _____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29E71813-1EF1-277B-FC89-623788788E1F}"/>
              </a:ext>
            </a:extLst>
          </p:cNvPr>
          <p:cNvSpPr/>
          <p:nvPr/>
        </p:nvSpPr>
        <p:spPr>
          <a:xfrm rot="16200000">
            <a:off x="4594386" y="-1153423"/>
            <a:ext cx="234462" cy="605617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F14E1E-F823-321B-D3CD-ED8D671AEE91}"/>
                  </a:ext>
                </a:extLst>
              </p:cNvPr>
              <p:cNvSpPr txBox="1"/>
              <p:nvPr/>
            </p:nvSpPr>
            <p:spPr>
              <a:xfrm>
                <a:off x="6817728" y="4594082"/>
                <a:ext cx="444385" cy="7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F14E1E-F823-321B-D3CD-ED8D671AE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728" y="4594082"/>
                <a:ext cx="444385" cy="765338"/>
              </a:xfrm>
              <a:prstGeom prst="rect">
                <a:avLst/>
              </a:prstGeom>
              <a:blipFill>
                <a:blip r:embed="rId5"/>
                <a:stretch>
                  <a:fillRect r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23FED98-8BDC-8CEC-B33F-E7D21AF86783}"/>
              </a:ext>
            </a:extLst>
          </p:cNvPr>
          <p:cNvSpPr txBox="1"/>
          <p:nvPr/>
        </p:nvSpPr>
        <p:spPr>
          <a:xfrm>
            <a:off x="5608820" y="3994870"/>
            <a:ext cx="74704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accent1"/>
                </a:solidFill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A2914FFC-0825-A69D-0816-2B348A26BC20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70B98BF-BBD8-EAF9-27FD-0208641482DB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B5D917B-8560-0B0C-6660-BE6164F9EE38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E94C2260-B777-405C-9299-40D24D2ECE2F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992E07E-6538-1B98-F38C-E8660F8B5655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5C5CB08D-650A-BB7C-5C79-F7CBB3ECF1C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18B40896-2473-4805-B44C-D61D67BD8F47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A832DE6-D435-C3E1-EC6A-DD35CD2962E1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1647306D-1838-C2A9-8ED4-026EEFB46602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8C696B7-B798-5C69-1A64-C173D2A31E8C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0970667-FAAC-3527-8CB5-C28C6C6C66A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945E80-9100-EE64-FF1D-9825B80B6C4B}"/>
              </a:ext>
            </a:extLst>
          </p:cNvPr>
          <p:cNvGrpSpPr/>
          <p:nvPr/>
        </p:nvGrpSpPr>
        <p:grpSpPr>
          <a:xfrm>
            <a:off x="812201" y="1034631"/>
            <a:ext cx="8443531" cy="2848921"/>
            <a:chOff x="2746325" y="1350546"/>
            <a:chExt cx="8321931" cy="192195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88C61B1-C66A-E9A8-EBDB-42906B8A06A3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B59F9B-9E74-B18D-C936-079C41561380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in tenths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7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8B9F2-8A4A-0A19-B71A-CE11412F9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B13D943-FDAC-C528-16DC-AA656961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78E545-0D31-C2CD-4000-4CE960B6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BAF7D4-5898-2726-21EE-8918DEBE2B3A}"/>
                  </a:ext>
                </a:extLst>
              </p:cNvPr>
              <p:cNvSpPr txBox="1"/>
              <p:nvPr/>
            </p:nvSpPr>
            <p:spPr>
              <a:xfrm>
                <a:off x="1472783" y="366530"/>
                <a:ext cx="7340112" cy="13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sz="3200" dirty="0">
                    <a:solidFill>
                      <a:prstClr val="black"/>
                    </a:solidFill>
                  </a:rPr>
                  <a:t>Which of these representations shows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20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200" b="0" i="0" smtClean="0"/>
                          <m:t>10</m:t>
                        </m:r>
                      </m:den>
                    </m:f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? Why?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BAF7D4-5898-2726-21EE-8918DEBE2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783" y="366530"/>
                <a:ext cx="7340112" cy="1356718"/>
              </a:xfrm>
              <a:prstGeom prst="rect">
                <a:avLst/>
              </a:prstGeom>
              <a:blipFill>
                <a:blip r:embed="rId4"/>
                <a:stretch>
                  <a:fillRect l="-1163" r="-2243" b="-139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200FBD-73B5-A6FE-3A33-147274256EAD}"/>
              </a:ext>
            </a:extLst>
          </p:cNvPr>
          <p:cNvSpPr/>
          <p:nvPr/>
        </p:nvSpPr>
        <p:spPr>
          <a:xfrm>
            <a:off x="401838" y="2103683"/>
            <a:ext cx="3427982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9EE7C2-DE91-C815-3D4D-D530AFECB955}"/>
              </a:ext>
            </a:extLst>
          </p:cNvPr>
          <p:cNvSpPr/>
          <p:nvPr/>
        </p:nvSpPr>
        <p:spPr>
          <a:xfrm>
            <a:off x="5169913" y="2103683"/>
            <a:ext cx="3427982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3C4DC7-0AE9-4EC0-E649-E96D5F524D18}"/>
              </a:ext>
            </a:extLst>
          </p:cNvPr>
          <p:cNvSpPr/>
          <p:nvPr/>
        </p:nvSpPr>
        <p:spPr>
          <a:xfrm>
            <a:off x="5169913" y="3968504"/>
            <a:ext cx="3427982" cy="1645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687F5A-3911-ED52-4122-122E08C18790}"/>
              </a:ext>
            </a:extLst>
          </p:cNvPr>
          <p:cNvSpPr/>
          <p:nvPr/>
        </p:nvSpPr>
        <p:spPr>
          <a:xfrm>
            <a:off x="733728" y="298927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021724-7709-75E5-4CDA-89E8C5DC870A}"/>
              </a:ext>
            </a:extLst>
          </p:cNvPr>
          <p:cNvSpPr/>
          <p:nvPr/>
        </p:nvSpPr>
        <p:spPr>
          <a:xfrm>
            <a:off x="733728" y="235832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199DAD-4C5B-CD69-EC42-F28886C27724}"/>
              </a:ext>
            </a:extLst>
          </p:cNvPr>
          <p:cNvSpPr/>
          <p:nvPr/>
        </p:nvSpPr>
        <p:spPr>
          <a:xfrm>
            <a:off x="1313527" y="2989274"/>
            <a:ext cx="521500" cy="521500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0B2AF9-18F1-EAB1-E5D6-1F20CF39F756}"/>
              </a:ext>
            </a:extLst>
          </p:cNvPr>
          <p:cNvSpPr/>
          <p:nvPr/>
        </p:nvSpPr>
        <p:spPr>
          <a:xfrm>
            <a:off x="1313527" y="235832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516693-5A3B-69F3-0B82-15330BA81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266735"/>
              </p:ext>
            </p:extLst>
          </p:nvPr>
        </p:nvGraphicFramePr>
        <p:xfrm>
          <a:off x="6188070" y="2214876"/>
          <a:ext cx="1391668" cy="144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081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  <a:gridCol w="552587">
                  <a:extLst>
                    <a:ext uri="{9D8B030D-6E8A-4147-A177-3AD203B41FA5}">
                      <a16:colId xmlns:a16="http://schemas.microsoft.com/office/drawing/2014/main" val="3775111917"/>
                    </a:ext>
                  </a:extLst>
                </a:gridCol>
              </a:tblGrid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137054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58323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29154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11387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75196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D915F88D-42D9-05ED-69A7-B9DF4DE3F331}"/>
              </a:ext>
            </a:extLst>
          </p:cNvPr>
          <p:cNvSpPr/>
          <p:nvPr/>
        </p:nvSpPr>
        <p:spPr>
          <a:xfrm>
            <a:off x="1894136" y="298927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6EBFF1-DD1A-4B2C-6F08-E1EFDCA28FCF}"/>
              </a:ext>
            </a:extLst>
          </p:cNvPr>
          <p:cNvSpPr/>
          <p:nvPr/>
        </p:nvSpPr>
        <p:spPr>
          <a:xfrm>
            <a:off x="1894136" y="235832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B62185-5FB0-082C-0534-E4114DDEEDE2}"/>
              </a:ext>
            </a:extLst>
          </p:cNvPr>
          <p:cNvSpPr/>
          <p:nvPr/>
        </p:nvSpPr>
        <p:spPr>
          <a:xfrm>
            <a:off x="2474745" y="298927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C6F8D4-85AA-5DD8-0BD4-583AFEA5851C}"/>
              </a:ext>
            </a:extLst>
          </p:cNvPr>
          <p:cNvSpPr/>
          <p:nvPr/>
        </p:nvSpPr>
        <p:spPr>
          <a:xfrm>
            <a:off x="2474745" y="235832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6225F0-5F9E-F264-1358-63E64892B3D5}"/>
              </a:ext>
            </a:extLst>
          </p:cNvPr>
          <p:cNvSpPr/>
          <p:nvPr/>
        </p:nvSpPr>
        <p:spPr>
          <a:xfrm>
            <a:off x="3055354" y="298927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F9BFC1-FF5A-E7D9-94B8-6D29F561768E}"/>
              </a:ext>
            </a:extLst>
          </p:cNvPr>
          <p:cNvSpPr/>
          <p:nvPr/>
        </p:nvSpPr>
        <p:spPr>
          <a:xfrm>
            <a:off x="3055354" y="2358324"/>
            <a:ext cx="521500" cy="521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E0C68EE-9350-F0A9-D8D6-2111683F8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68241"/>
              </p:ext>
            </p:extLst>
          </p:nvPr>
        </p:nvGraphicFramePr>
        <p:xfrm>
          <a:off x="6188070" y="4056017"/>
          <a:ext cx="1391668" cy="144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917">
                  <a:extLst>
                    <a:ext uri="{9D8B030D-6E8A-4147-A177-3AD203B41FA5}">
                      <a16:colId xmlns:a16="http://schemas.microsoft.com/office/drawing/2014/main" val="1149984787"/>
                    </a:ext>
                  </a:extLst>
                </a:gridCol>
                <a:gridCol w="347917">
                  <a:extLst>
                    <a:ext uri="{9D8B030D-6E8A-4147-A177-3AD203B41FA5}">
                      <a16:colId xmlns:a16="http://schemas.microsoft.com/office/drawing/2014/main" val="3975990368"/>
                    </a:ext>
                  </a:extLst>
                </a:gridCol>
                <a:gridCol w="347917">
                  <a:extLst>
                    <a:ext uri="{9D8B030D-6E8A-4147-A177-3AD203B41FA5}">
                      <a16:colId xmlns:a16="http://schemas.microsoft.com/office/drawing/2014/main" val="3775111917"/>
                    </a:ext>
                  </a:extLst>
                </a:gridCol>
                <a:gridCol w="347917">
                  <a:extLst>
                    <a:ext uri="{9D8B030D-6E8A-4147-A177-3AD203B41FA5}">
                      <a16:colId xmlns:a16="http://schemas.microsoft.com/office/drawing/2014/main" val="3503261862"/>
                    </a:ext>
                  </a:extLst>
                </a:gridCol>
              </a:tblGrid>
              <a:tr h="289468"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137054"/>
                  </a:ext>
                </a:extLst>
              </a:tr>
              <a:tr h="289468"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58323"/>
                  </a:ext>
                </a:extLst>
              </a:tr>
              <a:tr h="289468"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829154"/>
                  </a:ext>
                </a:extLst>
              </a:tr>
              <a:tr h="289468"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311387"/>
                  </a:ext>
                </a:extLst>
              </a:tr>
              <a:tr h="289468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GB" sz="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475196"/>
                  </a:ext>
                </a:extLst>
              </a:tr>
            </a:tbl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21252616-A194-AB2A-5EB8-4DBC93F84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7649"/>
              </p:ext>
            </p:extLst>
          </p:nvPr>
        </p:nvGraphicFramePr>
        <p:xfrm>
          <a:off x="890946" y="3907802"/>
          <a:ext cx="2645540" cy="176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62FAC2B9-38C8-0459-9416-96A5D33F5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789194"/>
              </p:ext>
            </p:extLst>
          </p:nvPr>
        </p:nvGraphicFramePr>
        <p:xfrm>
          <a:off x="890946" y="3907802"/>
          <a:ext cx="2645540" cy="176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960C506D-340E-4D47-1AB1-5A523A0B4C64}"/>
              </a:ext>
            </a:extLst>
          </p:cNvPr>
          <p:cNvSpPr/>
          <p:nvPr/>
        </p:nvSpPr>
        <p:spPr>
          <a:xfrm>
            <a:off x="7141574" y="4065720"/>
            <a:ext cx="428900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E5CDFC-CF60-4545-EBD3-A3538747003C}"/>
              </a:ext>
            </a:extLst>
          </p:cNvPr>
          <p:cNvSpPr/>
          <p:nvPr/>
        </p:nvSpPr>
        <p:spPr>
          <a:xfrm>
            <a:off x="6188070" y="2214876"/>
            <a:ext cx="840101" cy="1447340"/>
          </a:xfrm>
          <a:prstGeom prst="rect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97EAF5-FCA3-1364-1766-D09A065192B1}"/>
              </a:ext>
            </a:extLst>
          </p:cNvPr>
          <p:cNvSpPr/>
          <p:nvPr/>
        </p:nvSpPr>
        <p:spPr>
          <a:xfrm>
            <a:off x="7024031" y="2214876"/>
            <a:ext cx="555708" cy="14473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6BED442-99BA-DD58-42C9-03AA6F80E140}"/>
              </a:ext>
            </a:extLst>
          </p:cNvPr>
          <p:cNvSpPr/>
          <p:nvPr/>
        </p:nvSpPr>
        <p:spPr>
          <a:xfrm>
            <a:off x="7232074" y="4065720"/>
            <a:ext cx="338400" cy="274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28F1DA5-0421-A299-2187-45E39FF48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963" y="2986973"/>
            <a:ext cx="841729" cy="841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D7E1A88-27E4-8321-67DB-42FA2115D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532" y="4684181"/>
            <a:ext cx="841729" cy="8417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65D02FA-FD00-7ECB-3D07-82BAA8B43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792" y="4772695"/>
            <a:ext cx="841729" cy="8417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8CB9C4B-AFAA-A1D0-0921-6B70C0942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5792" y="2928744"/>
            <a:ext cx="1000511" cy="10005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E9FCF8-B956-8FC7-553D-8102D181DA1A}"/>
              </a:ext>
            </a:extLst>
          </p:cNvPr>
          <p:cNvGrpSpPr/>
          <p:nvPr/>
        </p:nvGrpSpPr>
        <p:grpSpPr>
          <a:xfrm>
            <a:off x="401838" y="3909591"/>
            <a:ext cx="3427982" cy="1767723"/>
            <a:chOff x="401838" y="3909591"/>
            <a:chExt cx="3427982" cy="17677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128B0F1-8550-E8F3-59BE-D569D9291214}"/>
                </a:ext>
              </a:extLst>
            </p:cNvPr>
            <p:cNvSpPr/>
            <p:nvPr/>
          </p:nvSpPr>
          <p:spPr>
            <a:xfrm>
              <a:off x="401838" y="3968504"/>
              <a:ext cx="3427982" cy="164592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F03657C3-FFC6-3802-80C3-FEF322DC17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9234336"/>
                </p:ext>
              </p:extLst>
            </p:nvPr>
          </p:nvGraphicFramePr>
          <p:xfrm>
            <a:off x="888319" y="3909591"/>
            <a:ext cx="2645540" cy="17677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616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671612-4FED-ECC9-B681-440F9F65D2FD}"/>
              </a:ext>
            </a:extLst>
          </p:cNvPr>
          <p:cNvSpPr txBox="1"/>
          <p:nvPr/>
        </p:nvSpPr>
        <p:spPr>
          <a:xfrm>
            <a:off x="1439067" y="1212915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Tenths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51904F6-1F93-E9B8-DC3F-ED8886C640C2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C80F01C-8DE4-BD8C-A831-7003055757AB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A3AAA40-3A8D-F4C3-FDD2-B29293AE875A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EC3802B-8C77-72C0-6A6E-7201B165DD1D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C86EFE5-7A97-93CE-EEC1-BF6D4EE0AF28}"/>
              </a:ext>
            </a:extLst>
          </p:cNvPr>
          <p:cNvGraphicFramePr>
            <a:graphicFrameLocks noGrp="1"/>
          </p:cNvGraphicFramePr>
          <p:nvPr/>
        </p:nvGraphicFramePr>
        <p:xfrm>
          <a:off x="1678470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sp>
        <p:nvSpPr>
          <p:cNvPr id="20" name="Right Brace 19">
            <a:extLst>
              <a:ext uri="{FF2B5EF4-FFF2-40B4-BE49-F238E27FC236}">
                <a16:creationId xmlns:a16="http://schemas.microsoft.com/office/drawing/2014/main" id="{4E798F9A-ADF7-9C63-0758-B90834EC2E6C}"/>
              </a:ext>
            </a:extLst>
          </p:cNvPr>
          <p:cNvSpPr/>
          <p:nvPr/>
        </p:nvSpPr>
        <p:spPr>
          <a:xfrm rot="5400000">
            <a:off x="2772030" y="1971560"/>
            <a:ext cx="234462" cy="242158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1431A-02FB-1B8A-F385-408651EDBEAB}"/>
              </a:ext>
            </a:extLst>
          </p:cNvPr>
          <p:cNvSpPr txBox="1"/>
          <p:nvPr/>
        </p:nvSpPr>
        <p:spPr>
          <a:xfrm>
            <a:off x="1558767" y="4454628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What fraction is shaded?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B55D8-53EF-D5D3-C16C-95078D055151}"/>
                  </a:ext>
                </a:extLst>
              </p:cNvPr>
              <p:cNvSpPr txBox="1"/>
              <p:nvPr/>
            </p:nvSpPr>
            <p:spPr>
              <a:xfrm>
                <a:off x="5527757" y="4119877"/>
                <a:ext cx="444385" cy="97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3B55D8-53EF-D5D3-C16C-95078D055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757" y="4119877"/>
                <a:ext cx="444385" cy="976229"/>
              </a:xfrm>
              <a:prstGeom prst="rect">
                <a:avLst/>
              </a:prstGeom>
              <a:blipFill>
                <a:blip r:embed="rId2"/>
                <a:stretch>
                  <a:fillRect r="-24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2934B06-FCBA-0BD3-5BD5-21FA4F5BC1E2}"/>
              </a:ext>
            </a:extLst>
          </p:cNvPr>
          <p:cNvSpPr txBox="1"/>
          <p:nvPr/>
        </p:nvSpPr>
        <p:spPr>
          <a:xfrm>
            <a:off x="2701857" y="3326847"/>
            <a:ext cx="37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prstClr val="black"/>
                </a:solidFill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FFDDF4-DC84-92E4-7826-DB5D51AA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EEE017E-AC29-0352-88B7-9B33A2897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643A0-8830-B9EE-7182-D8914A12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0F24229-D57F-4F8E-5FE6-1F8BBD071DDA}"/>
              </a:ext>
            </a:extLst>
          </p:cNvPr>
          <p:cNvSpPr txBox="1"/>
          <p:nvPr/>
        </p:nvSpPr>
        <p:spPr>
          <a:xfrm>
            <a:off x="1439067" y="1212915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Tenths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76EB02A-E501-D9CA-F48F-750C5467ECA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66B3103-008C-6E1D-2681-D01025A45049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50DD246-E396-E952-2B4C-D5FEDF4EA90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B6495AC-1C68-56C4-BA10-953662222D28}"/>
              </a:ext>
            </a:extLst>
          </p:cNvPr>
          <p:cNvGraphicFramePr>
            <a:graphicFrameLocks noGrp="1"/>
          </p:cNvGraphicFramePr>
          <p:nvPr/>
        </p:nvGraphicFramePr>
        <p:xfrm>
          <a:off x="1678469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AD42D52-31E3-53FC-3AD9-86A2A22F7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2484"/>
              </p:ext>
            </p:extLst>
          </p:nvPr>
        </p:nvGraphicFramePr>
        <p:xfrm>
          <a:off x="1678470" y="2129134"/>
          <a:ext cx="6096000" cy="81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1321647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15271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239570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52408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616447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292017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0512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24021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16078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6661836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26510"/>
                  </a:ext>
                </a:extLst>
              </a:tr>
            </a:tbl>
          </a:graphicData>
        </a:graphic>
      </p:graphicFrame>
      <p:sp>
        <p:nvSpPr>
          <p:cNvPr id="20" name="Right Brace 19">
            <a:extLst>
              <a:ext uri="{FF2B5EF4-FFF2-40B4-BE49-F238E27FC236}">
                <a16:creationId xmlns:a16="http://schemas.microsoft.com/office/drawing/2014/main" id="{ED8A1DAE-FCDA-EA60-585E-F73CFACA38D7}"/>
              </a:ext>
            </a:extLst>
          </p:cNvPr>
          <p:cNvSpPr/>
          <p:nvPr/>
        </p:nvSpPr>
        <p:spPr>
          <a:xfrm rot="5400000">
            <a:off x="4316264" y="427325"/>
            <a:ext cx="193993" cy="546958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5AD14C-9AC8-5A24-A75B-3F36A0ED5D8B}"/>
              </a:ext>
            </a:extLst>
          </p:cNvPr>
          <p:cNvSpPr txBox="1"/>
          <p:nvPr/>
        </p:nvSpPr>
        <p:spPr>
          <a:xfrm>
            <a:off x="1558767" y="4454628"/>
            <a:ext cx="633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prstClr val="black"/>
                </a:solidFill>
              </a:rPr>
              <a:t>What fraction is shaded?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C78466-EA85-79EA-EB38-A714BD2F4F8C}"/>
                  </a:ext>
                </a:extLst>
              </p:cNvPr>
              <p:cNvSpPr txBox="1"/>
              <p:nvPr/>
            </p:nvSpPr>
            <p:spPr>
              <a:xfrm>
                <a:off x="5685073" y="4227097"/>
                <a:ext cx="444385" cy="978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 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C78466-EA85-79EA-EB38-A714BD2F4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073" y="4227097"/>
                <a:ext cx="444385" cy="978281"/>
              </a:xfrm>
              <a:prstGeom prst="rect">
                <a:avLst/>
              </a:prstGeom>
              <a:blipFill>
                <a:blip r:embed="rId2"/>
                <a:stretch>
                  <a:fillRect r="-26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B5F2F79-0C47-5C5B-B096-382540FFB42D}"/>
              </a:ext>
            </a:extLst>
          </p:cNvPr>
          <p:cNvSpPr txBox="1"/>
          <p:nvPr/>
        </p:nvSpPr>
        <p:spPr>
          <a:xfrm>
            <a:off x="4225857" y="3259113"/>
            <a:ext cx="37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prstClr val="black"/>
                </a:solidFill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4D932-7E68-848C-8609-E909FC45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AF04E33-34CE-D4BB-A107-1F7EA9E8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34E290-1329-8EE5-B39F-4052E5F00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84548"/>
              </p:ext>
            </p:extLst>
          </p:nvPr>
        </p:nvGraphicFramePr>
        <p:xfrm>
          <a:off x="3118097" y="1607627"/>
          <a:ext cx="2944985" cy="117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8997">
                  <a:extLst>
                    <a:ext uri="{9D8B030D-6E8A-4147-A177-3AD203B41FA5}">
                      <a16:colId xmlns:a16="http://schemas.microsoft.com/office/drawing/2014/main" val="959526296"/>
                    </a:ext>
                  </a:extLst>
                </a:gridCol>
                <a:gridCol w="588997">
                  <a:extLst>
                    <a:ext uri="{9D8B030D-6E8A-4147-A177-3AD203B41FA5}">
                      <a16:colId xmlns:a16="http://schemas.microsoft.com/office/drawing/2014/main" val="3837854462"/>
                    </a:ext>
                  </a:extLst>
                </a:gridCol>
                <a:gridCol w="588997">
                  <a:extLst>
                    <a:ext uri="{9D8B030D-6E8A-4147-A177-3AD203B41FA5}">
                      <a16:colId xmlns:a16="http://schemas.microsoft.com/office/drawing/2014/main" val="3128650680"/>
                    </a:ext>
                  </a:extLst>
                </a:gridCol>
                <a:gridCol w="588997">
                  <a:extLst>
                    <a:ext uri="{9D8B030D-6E8A-4147-A177-3AD203B41FA5}">
                      <a16:colId xmlns:a16="http://schemas.microsoft.com/office/drawing/2014/main" val="1102332713"/>
                    </a:ext>
                  </a:extLst>
                </a:gridCol>
                <a:gridCol w="588997">
                  <a:extLst>
                    <a:ext uri="{9D8B030D-6E8A-4147-A177-3AD203B41FA5}">
                      <a16:colId xmlns:a16="http://schemas.microsoft.com/office/drawing/2014/main" val="2580904791"/>
                    </a:ext>
                  </a:extLst>
                </a:gridCol>
              </a:tblGrid>
              <a:tr h="588997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7541" marR="57541" marT="28770" marB="2877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5640484"/>
                  </a:ext>
                </a:extLst>
              </a:tr>
              <a:tr h="588997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57541" marR="57541" marT="28770" marB="2877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57541" marR="57541" marT="28770" marB="2877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062715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C9130368-5037-81C2-DD5D-840B0C59DF86}"/>
              </a:ext>
            </a:extLst>
          </p:cNvPr>
          <p:cNvSpPr/>
          <p:nvPr/>
        </p:nvSpPr>
        <p:spPr>
          <a:xfrm>
            <a:off x="3188070" y="1669993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B6CB56-A21E-6A48-F777-23A026F29E09}"/>
              </a:ext>
            </a:extLst>
          </p:cNvPr>
          <p:cNvSpPr/>
          <p:nvPr/>
        </p:nvSpPr>
        <p:spPr>
          <a:xfrm>
            <a:off x="3770311" y="1667080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3D0A6D-F7F5-CD62-D9D2-BB0394D619A3}"/>
              </a:ext>
            </a:extLst>
          </p:cNvPr>
          <p:cNvSpPr/>
          <p:nvPr/>
        </p:nvSpPr>
        <p:spPr>
          <a:xfrm>
            <a:off x="4370746" y="1667079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2BC204-2005-D1C0-82B7-ADA7C69C92ED}"/>
              </a:ext>
            </a:extLst>
          </p:cNvPr>
          <p:cNvSpPr/>
          <p:nvPr/>
        </p:nvSpPr>
        <p:spPr>
          <a:xfrm>
            <a:off x="4952987" y="1669993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E08E37-821C-3571-A467-2454F2446A0A}"/>
              </a:ext>
            </a:extLst>
          </p:cNvPr>
          <p:cNvSpPr/>
          <p:nvPr/>
        </p:nvSpPr>
        <p:spPr>
          <a:xfrm>
            <a:off x="5541698" y="1677812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A86C2-E70F-3502-0F8F-EF9624ADEFA9}"/>
              </a:ext>
            </a:extLst>
          </p:cNvPr>
          <p:cNvSpPr/>
          <p:nvPr/>
        </p:nvSpPr>
        <p:spPr>
          <a:xfrm>
            <a:off x="3188069" y="2239531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C34107-524B-8353-1B48-9DF9453B9300}"/>
              </a:ext>
            </a:extLst>
          </p:cNvPr>
          <p:cNvSpPr/>
          <p:nvPr/>
        </p:nvSpPr>
        <p:spPr>
          <a:xfrm>
            <a:off x="3770310" y="2239531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833BB8-EE7E-26E1-7A75-CBC15C448163}"/>
              </a:ext>
            </a:extLst>
          </p:cNvPr>
          <p:cNvSpPr/>
          <p:nvPr/>
        </p:nvSpPr>
        <p:spPr>
          <a:xfrm>
            <a:off x="4373436" y="2240752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F5E3CE-F5E5-0B44-285C-7C7005FD522C}"/>
              </a:ext>
            </a:extLst>
          </p:cNvPr>
          <p:cNvSpPr/>
          <p:nvPr/>
        </p:nvSpPr>
        <p:spPr>
          <a:xfrm>
            <a:off x="4952986" y="2240752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225416-D703-5803-AF5B-966B7E50C6EB}"/>
              </a:ext>
            </a:extLst>
          </p:cNvPr>
          <p:cNvSpPr/>
          <p:nvPr/>
        </p:nvSpPr>
        <p:spPr>
          <a:xfrm>
            <a:off x="5541698" y="2240752"/>
            <a:ext cx="463441" cy="463441"/>
          </a:xfrm>
          <a:prstGeom prst="ellipse">
            <a:avLst/>
          </a:prstGeom>
          <a:gradFill flip="none" rotWithShape="1">
            <a:gsLst>
              <a:gs pos="0">
                <a:srgbClr val="FF5050">
                  <a:shade val="30000"/>
                  <a:satMod val="115000"/>
                </a:srgbClr>
              </a:gs>
              <a:gs pos="50000">
                <a:srgbClr val="FF5050">
                  <a:shade val="67500"/>
                  <a:satMod val="115000"/>
                </a:srgbClr>
              </a:gs>
              <a:gs pos="100000">
                <a:srgbClr val="FF5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36661-BF76-B090-A31B-EAE2BB7661A0}"/>
              </a:ext>
            </a:extLst>
          </p:cNvPr>
          <p:cNvSpPr txBox="1"/>
          <p:nvPr/>
        </p:nvSpPr>
        <p:spPr>
          <a:xfrm>
            <a:off x="1726377" y="868940"/>
            <a:ext cx="5691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full ten frame represents 1 whole.</a:t>
            </a:r>
            <a:endParaRPr lang="en-GB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5F2BF0-22FE-2CA3-8142-60F396D0F941}"/>
              </a:ext>
            </a:extLst>
          </p:cNvPr>
          <p:cNvSpPr txBox="1"/>
          <p:nvPr/>
        </p:nvSpPr>
        <p:spPr>
          <a:xfrm>
            <a:off x="1726377" y="2949799"/>
            <a:ext cx="5959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What fractions are shown?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D7C6340-22BA-151C-D705-3A7EF6744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19" y="3942122"/>
            <a:ext cx="2224736" cy="9715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568604-0043-F817-35B1-78D2EC08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51" y="4028784"/>
            <a:ext cx="2203614" cy="9293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98440A-9477-71E0-A1AB-446935FB8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618" y="3942122"/>
            <a:ext cx="2217696" cy="957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1529A8-F889-DA22-F731-E28F2633F970}"/>
              </a:ext>
            </a:extLst>
          </p:cNvPr>
          <p:cNvSpPr txBox="1"/>
          <p:nvPr/>
        </p:nvSpPr>
        <p:spPr>
          <a:xfrm>
            <a:off x="1048704" y="3384405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0BF984-9CCE-5294-38B0-A27D139FAD47}"/>
              </a:ext>
            </a:extLst>
          </p:cNvPr>
          <p:cNvSpPr txBox="1"/>
          <p:nvPr/>
        </p:nvSpPr>
        <p:spPr>
          <a:xfrm>
            <a:off x="4233752" y="3384405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9F8229-39CC-60B9-126B-DA508DA8CC45}"/>
              </a:ext>
            </a:extLst>
          </p:cNvPr>
          <p:cNvSpPr txBox="1"/>
          <p:nvPr/>
        </p:nvSpPr>
        <p:spPr>
          <a:xfrm>
            <a:off x="7140262" y="3384405"/>
            <a:ext cx="739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F3F7D8-ED93-8A5D-4263-3ABF4C966FE6}"/>
                  </a:ext>
                </a:extLst>
              </p:cNvPr>
              <p:cNvSpPr txBox="1"/>
              <p:nvPr/>
            </p:nvSpPr>
            <p:spPr>
              <a:xfrm>
                <a:off x="1106132" y="5221414"/>
                <a:ext cx="681851" cy="978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F3F7D8-ED93-8A5D-4263-3ABF4C966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32" y="5221414"/>
                <a:ext cx="681851" cy="978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25C3DF-78BB-5140-A4BD-1BFD3ECE30AE}"/>
                  </a:ext>
                </a:extLst>
              </p:cNvPr>
              <p:cNvSpPr txBox="1"/>
              <p:nvPr/>
            </p:nvSpPr>
            <p:spPr>
              <a:xfrm>
                <a:off x="4156891" y="5221414"/>
                <a:ext cx="681851" cy="978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25C3DF-78BB-5140-A4BD-1BFD3ECE3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891" y="5221414"/>
                <a:ext cx="681851" cy="978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30C765-2203-F88C-3912-AA548526631C}"/>
                  </a:ext>
                </a:extLst>
              </p:cNvPr>
              <p:cNvSpPr txBox="1"/>
              <p:nvPr/>
            </p:nvSpPr>
            <p:spPr>
              <a:xfrm>
                <a:off x="7207650" y="5221414"/>
                <a:ext cx="681851" cy="989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30C765-2203-F88C-3912-AA5485266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650" y="5221414"/>
                <a:ext cx="681851" cy="9895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163120" y="3599131"/>
            <a:ext cx="46457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161B-E2A3-17D7-977B-90CBC28D1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519487"/>
            <a:ext cx="2553400" cy="26788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584450" y="1356866"/>
            <a:ext cx="6353071" cy="2020610"/>
            <a:chOff x="3588774" y="1350547"/>
            <a:chExt cx="6353071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532"/>
                <a:gd name="adj2" fmla="val 334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714702" y="1685837"/>
              <a:ext cx="5656873" cy="747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&lt;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0C820C-E054-4BCF-1013-6731BC926CDB}"/>
                  </a:ext>
                </a:extLst>
              </p:cNvPr>
              <p:cNvSpPr txBox="1"/>
              <p:nvPr/>
            </p:nvSpPr>
            <p:spPr>
              <a:xfrm>
                <a:off x="4231074" y="1836672"/>
                <a:ext cx="681851" cy="1156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44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44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0C820C-E054-4BCF-1013-6731BC926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074" y="1836672"/>
                <a:ext cx="681851" cy="11563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F5BE9C-77CB-2A26-3428-BAC85D76FC37}"/>
              </a:ext>
            </a:extLst>
          </p:cNvPr>
          <p:cNvSpPr txBox="1"/>
          <p:nvPr/>
        </p:nvSpPr>
        <p:spPr>
          <a:xfrm>
            <a:off x="6056671" y="2023144"/>
            <a:ext cx="2880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whole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1362</TotalTime>
  <Words>115</Words>
  <Application>Microsoft Office PowerPoint</Application>
  <PresentationFormat>On-screen Show (4:3)</PresentationFormat>
  <Paragraphs>47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2026-04-01T19:22:31Z</dcterms:modified>
  <cp:category/>
</cp:coreProperties>
</file>