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73" r:id="rId3"/>
    <p:sldId id="289" r:id="rId4"/>
    <p:sldId id="258" r:id="rId5"/>
    <p:sldId id="291" r:id="rId6"/>
    <p:sldId id="292" r:id="rId7"/>
    <p:sldId id="285" r:id="rId8"/>
    <p:sldId id="29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164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9166-D998-3856-379C-A2612CAA9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84755-0B39-F5C5-6445-3C6214047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47C4E-DD42-CAB0-0C32-A81F7505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C411A-6981-079D-14D7-6B376F4EC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03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6697-0C54-14FE-975C-B945BB263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F4064-1872-59C5-869E-05C9ECA81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0980E-69CA-225D-FFE6-5775299D1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0B4C-0AA7-7E6D-060F-4B5D0CE3A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48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1149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Cartoon purple cylinder with arms and legs holding a paper&#10;&#10;AI-generated content may be incorrect.">
            <a:extLst>
              <a:ext uri="{FF2B5EF4-FFF2-40B4-BE49-F238E27FC236}">
                <a16:creationId xmlns:a16="http://schemas.microsoft.com/office/drawing/2014/main" id="{710C9701-3769-4AFF-AF12-0A2DC2D9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296" y="2221915"/>
            <a:ext cx="3493633" cy="3782429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3587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46835-1A8A-07F8-6124-77E95582307C}"/>
              </a:ext>
            </a:extLst>
          </p:cNvPr>
          <p:cNvSpPr txBox="1"/>
          <p:nvPr/>
        </p:nvSpPr>
        <p:spPr>
          <a:xfrm>
            <a:off x="1898330" y="987267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Read time shown in Roman numerals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D128E-CE50-B261-35C6-75A54B06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AF5C62-2F4A-DAA9-A76B-64A3DDDE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8B4E60-BB99-0471-742C-23610481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41" name="Picture 40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EE253082-BA75-76A5-0485-441D8E386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" y="1498169"/>
            <a:ext cx="1620922" cy="178212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4DB8E96-5F7A-4F79-6EA4-91024FEE83D2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89F366B9-16C0-57B2-4F11-C578F17D4B3A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E32F9A-9EBE-D429-97C6-CCF1D4D6A73C}"/>
                </a:ext>
              </a:extLst>
            </p:cNvPr>
            <p:cNvSpPr txBox="1"/>
            <p:nvPr/>
          </p:nvSpPr>
          <p:spPr>
            <a:xfrm>
              <a:off x="3541774" y="94370"/>
              <a:ext cx="4778477" cy="2189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/>
                <a:t>Roma numerals use letters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87B696-74DD-5E33-B081-3129DD0299C8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760ADF7-1BA8-6953-6064-D7B06C216CD4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C6F4BF-662D-BD85-1078-CD2559C0770A}"/>
                </a:ext>
              </a:extLst>
            </p:cNvPr>
            <p:cNvSpPr txBox="1"/>
            <p:nvPr/>
          </p:nvSpPr>
          <p:spPr>
            <a:xfrm>
              <a:off x="3541774" y="94371"/>
              <a:ext cx="4778477" cy="2443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With just these 3 symbols, we can make all the numbers up to 12.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760C536-7B8D-EB5B-30FB-93DAAC82D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92" y="199298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D6C00E-7A36-12A8-73A5-010EEA5A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2" t="13980" r="28585" b="23851"/>
          <a:stretch>
            <a:fillRect/>
          </a:stretch>
        </p:blipFill>
        <p:spPr>
          <a:xfrm>
            <a:off x="44945" y="4888198"/>
            <a:ext cx="2139884" cy="195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668CE23-DA6E-8424-935A-2F1E2662381E}"/>
              </a:ext>
            </a:extLst>
          </p:cNvPr>
          <p:cNvSpPr txBox="1"/>
          <p:nvPr/>
        </p:nvSpPr>
        <p:spPr>
          <a:xfrm>
            <a:off x="1696362" y="-22416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Write the Roman numerals from 1 to 12.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" name="Picture 47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5A30C64-15BA-F6C4-A6AF-DE9E0CF6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B4D37-BD12-51C8-8B4F-BE478B3C7575}"/>
              </a:ext>
            </a:extLst>
          </p:cNvPr>
          <p:cNvSpPr txBox="1"/>
          <p:nvPr/>
        </p:nvSpPr>
        <p:spPr>
          <a:xfrm>
            <a:off x="3215596" y="1762570"/>
            <a:ext cx="21398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I = 1                   </a:t>
            </a:r>
          </a:p>
          <a:p>
            <a:r>
              <a:rPr lang="en-GB" sz="4000" b="1" dirty="0"/>
              <a:t>II = 2                 </a:t>
            </a:r>
          </a:p>
          <a:p>
            <a:r>
              <a:rPr lang="en-GB" sz="4000" b="1" dirty="0"/>
              <a:t>III = 3                  </a:t>
            </a:r>
          </a:p>
          <a:p>
            <a:r>
              <a:rPr lang="en-GB" sz="4000" b="1" dirty="0"/>
              <a:t>IV = 4                 </a:t>
            </a:r>
          </a:p>
          <a:p>
            <a:r>
              <a:rPr lang="en-GB" sz="4000" b="1" dirty="0"/>
              <a:t>V = 5                 </a:t>
            </a:r>
          </a:p>
          <a:p>
            <a:r>
              <a:rPr lang="en-GB" sz="4000" b="1" dirty="0"/>
              <a:t>VI =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99048-9D54-95AB-7089-3351E583AFA9}"/>
              </a:ext>
            </a:extLst>
          </p:cNvPr>
          <p:cNvSpPr txBox="1"/>
          <p:nvPr/>
        </p:nvSpPr>
        <p:spPr>
          <a:xfrm>
            <a:off x="5919607" y="1762570"/>
            <a:ext cx="20051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VII = 7</a:t>
            </a:r>
          </a:p>
          <a:p>
            <a:r>
              <a:rPr lang="en-GB" sz="4000" b="1" dirty="0"/>
              <a:t>VIII = 8</a:t>
            </a:r>
          </a:p>
          <a:p>
            <a:r>
              <a:rPr lang="en-GB" sz="4000" b="1" dirty="0"/>
              <a:t>IX = 9</a:t>
            </a:r>
          </a:p>
          <a:p>
            <a:r>
              <a:rPr lang="en-GB" sz="4000" b="1" dirty="0"/>
              <a:t>X = 10</a:t>
            </a:r>
          </a:p>
          <a:p>
            <a:r>
              <a:rPr lang="en-GB" sz="4000" b="1" dirty="0"/>
              <a:t>XI = 11</a:t>
            </a:r>
          </a:p>
          <a:p>
            <a:r>
              <a:rPr lang="en-GB" sz="4000" b="1" dirty="0"/>
              <a:t>XII = 12</a:t>
            </a:r>
          </a:p>
        </p:txBody>
      </p:sp>
    </p:spTree>
    <p:extLst>
      <p:ext uri="{BB962C8B-B14F-4D97-AF65-F5344CB8AC3E}">
        <p14:creationId xmlns:p14="http://schemas.microsoft.com/office/powerpoint/2010/main" val="34034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8D886C-D1ED-C6CD-807F-040AA6C3EAA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A8CB84-F315-CEBD-F726-F785B31AD563}"/>
              </a:ext>
            </a:extLst>
          </p:cNvPr>
          <p:cNvGrpSpPr/>
          <p:nvPr/>
        </p:nvGrpSpPr>
        <p:grpSpPr>
          <a:xfrm>
            <a:off x="3083772" y="2065243"/>
            <a:ext cx="4531005" cy="4520827"/>
            <a:chOff x="3083772" y="2065243"/>
            <a:chExt cx="4531005" cy="45208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00B84C-3CCF-85C1-78BB-21D0344F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053" t="9507" r="25519" b="17796"/>
            <a:stretch>
              <a:fillRect/>
            </a:stretch>
          </p:blipFill>
          <p:spPr>
            <a:xfrm>
              <a:off x="3083772" y="2065243"/>
              <a:ext cx="4531005" cy="452082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25825F3-7596-EA61-57A5-6A72A090E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8077" y="3419168"/>
              <a:ext cx="9831" cy="77302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232E720-07BB-FF1E-4B14-8630410D3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7908" y="2989007"/>
              <a:ext cx="0" cy="120318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DE2049-19AB-80F2-1383-2D03A6AB8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284204" y="4104621"/>
              <a:ext cx="266737" cy="29531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77FC6AE-344B-E1D9-C59A-1FCA7DAB4777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12 o’clock </a:t>
            </a: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73593-B847-0ECF-429B-FE78ED17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E47D0-2451-1897-2755-37290294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3093604" y="2065243"/>
            <a:ext cx="4531005" cy="45208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1833D7-FA73-4E9C-E24B-2F6DCD96F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1FC10A-22A4-5249-B8A2-4398B36DD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AE738-DD29-576B-5E92-04B5E198DCE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9E27A1-A354-4C94-AEC9-AA0368D9B566}"/>
              </a:ext>
            </a:extLst>
          </p:cNvPr>
          <p:cNvCxnSpPr>
            <a:cxnSpLocks/>
          </p:cNvCxnSpPr>
          <p:nvPr/>
        </p:nvCxnSpPr>
        <p:spPr>
          <a:xfrm flipH="1">
            <a:off x="4572000" y="4202024"/>
            <a:ext cx="855404" cy="62561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B0ADD5-0C24-325C-AE8B-D8480AB8992E}"/>
              </a:ext>
            </a:extLst>
          </p:cNvPr>
          <p:cNvCxnSpPr>
            <a:cxnSpLocks/>
          </p:cNvCxnSpPr>
          <p:nvPr/>
        </p:nvCxnSpPr>
        <p:spPr>
          <a:xfrm flipV="1">
            <a:off x="5388076" y="2998839"/>
            <a:ext cx="0" cy="12031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EF6F6BF-6F84-D06A-1F04-020633E903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64539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C40E74-F023-F381-8776-7BB17EFACF94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8 o’clock </a:t>
            </a:r>
          </a:p>
        </p:txBody>
      </p:sp>
    </p:spTree>
    <p:extLst>
      <p:ext uri="{BB962C8B-B14F-4D97-AF65-F5344CB8AC3E}">
        <p14:creationId xmlns:p14="http://schemas.microsoft.com/office/powerpoint/2010/main" val="15328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195E4-C260-96A9-9853-80328514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D924DB-EAB7-BBF8-6C12-D7BE7F6C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3043915" y="2080357"/>
            <a:ext cx="4531005" cy="45208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490B9E-5964-386A-5259-936EDFBC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25C57-907D-ED30-F4C2-3A5688A8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8AE348-B2D6-7408-A195-D8436CAB6EE8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6EEE0F-2442-5104-578A-6C8FC2319631}"/>
              </a:ext>
            </a:extLst>
          </p:cNvPr>
          <p:cNvCxnSpPr>
            <a:cxnSpLocks/>
          </p:cNvCxnSpPr>
          <p:nvPr/>
        </p:nvCxnSpPr>
        <p:spPr>
          <a:xfrm>
            <a:off x="5397909" y="4211856"/>
            <a:ext cx="511280" cy="66494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F3DBEF-1AEA-5A1D-7A22-ADA1CE704597}"/>
              </a:ext>
            </a:extLst>
          </p:cNvPr>
          <p:cNvCxnSpPr>
            <a:cxnSpLocks/>
          </p:cNvCxnSpPr>
          <p:nvPr/>
        </p:nvCxnSpPr>
        <p:spPr>
          <a:xfrm>
            <a:off x="5358581" y="4202024"/>
            <a:ext cx="0" cy="118605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1E61E-1248-100A-2C62-9215F98733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35044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8D07CC-FA45-20A1-9AC7-430350A82249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4</a:t>
            </a:r>
          </a:p>
        </p:txBody>
      </p:sp>
    </p:spTree>
    <p:extLst>
      <p:ext uri="{BB962C8B-B14F-4D97-AF65-F5344CB8AC3E}">
        <p14:creationId xmlns:p14="http://schemas.microsoft.com/office/powerpoint/2010/main" val="23085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71643" y="13104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7F6395E-E055-11C3-0546-C1F96C7B5334}"/>
              </a:ext>
            </a:extLst>
          </p:cNvPr>
          <p:cNvSpPr txBox="1"/>
          <p:nvPr/>
        </p:nvSpPr>
        <p:spPr>
          <a:xfrm>
            <a:off x="722887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3B0559-3271-6F41-5F10-EF582C3F08EB}"/>
              </a:ext>
            </a:extLst>
          </p:cNvPr>
          <p:cNvSpPr txBox="1"/>
          <p:nvPr/>
        </p:nvSpPr>
        <p:spPr>
          <a:xfrm>
            <a:off x="4600160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b)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DD1D0E-2F42-B8C7-8EC1-14A048E62B8E}"/>
              </a:ext>
            </a:extLst>
          </p:cNvPr>
          <p:cNvSpPr txBox="1"/>
          <p:nvPr/>
        </p:nvSpPr>
        <p:spPr>
          <a:xfrm>
            <a:off x="740632" y="4112292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A45466-AEA6-629C-6C5B-C9C4181A8CE4}"/>
              </a:ext>
            </a:extLst>
          </p:cNvPr>
          <p:cNvSpPr txBox="1"/>
          <p:nvPr/>
        </p:nvSpPr>
        <p:spPr>
          <a:xfrm>
            <a:off x="4629466" y="4144879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d)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33E8FC-183F-B9FE-4869-4F9FD63FF318}"/>
              </a:ext>
            </a:extLst>
          </p:cNvPr>
          <p:cNvSpPr txBox="1"/>
          <p:nvPr/>
        </p:nvSpPr>
        <p:spPr>
          <a:xfrm>
            <a:off x="1906746" y="960508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2 o’clock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4DDC24-C70D-B6F8-7C31-D87AC1124C91}"/>
              </a:ext>
            </a:extLst>
          </p:cNvPr>
          <p:cNvSpPr txBox="1"/>
          <p:nvPr/>
        </p:nvSpPr>
        <p:spPr>
          <a:xfrm>
            <a:off x="5014452" y="960508"/>
            <a:ext cx="25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B19F9-FAE8-7C27-E238-AB1802EA4071}"/>
              </a:ext>
            </a:extLst>
          </p:cNvPr>
          <p:cNvSpPr txBox="1"/>
          <p:nvPr/>
        </p:nvSpPr>
        <p:spPr>
          <a:xfrm>
            <a:off x="2045870" y="6068566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3 o’clock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731278-4396-CD93-B39D-BACBDF658415}"/>
              </a:ext>
            </a:extLst>
          </p:cNvPr>
          <p:cNvSpPr txBox="1"/>
          <p:nvPr/>
        </p:nvSpPr>
        <p:spPr>
          <a:xfrm>
            <a:off x="5313534" y="6077367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4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BCD7131-4F6D-50B3-E7ED-FF73A12ADE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053" t="9507" r="25519" b="17796"/>
          <a:stretch>
            <a:fillRect/>
          </a:stretch>
        </p:blipFill>
        <p:spPr>
          <a:xfrm>
            <a:off x="5342645" y="3854329"/>
            <a:ext cx="2267200" cy="222303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C92C76-9191-B331-8EFB-5C7E31E8D2E0}"/>
              </a:ext>
            </a:extLst>
          </p:cNvPr>
          <p:cNvCxnSpPr>
            <a:cxnSpLocks/>
          </p:cNvCxnSpPr>
          <p:nvPr/>
        </p:nvCxnSpPr>
        <p:spPr>
          <a:xfrm>
            <a:off x="6476245" y="4928698"/>
            <a:ext cx="0" cy="6363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3A3DC54-AE4E-4151-98D7-303465730A0F}"/>
              </a:ext>
            </a:extLst>
          </p:cNvPr>
          <p:cNvCxnSpPr>
            <a:cxnSpLocks/>
          </p:cNvCxnSpPr>
          <p:nvPr/>
        </p:nvCxnSpPr>
        <p:spPr>
          <a:xfrm>
            <a:off x="6510881" y="4962359"/>
            <a:ext cx="301327" cy="3351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4FD542B8-EE59-7A32-2C80-4A8962F73F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37501" y="4823268"/>
            <a:ext cx="314629" cy="264287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0E5B48D-22E1-8DDC-7715-041AEB884282}"/>
              </a:ext>
            </a:extLst>
          </p:cNvPr>
          <p:cNvCxnSpPr>
            <a:cxnSpLocks/>
          </p:cNvCxnSpPr>
          <p:nvPr/>
        </p:nvCxnSpPr>
        <p:spPr>
          <a:xfrm flipV="1">
            <a:off x="2951380" y="4331819"/>
            <a:ext cx="0" cy="55168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F8C2F4F-683A-2799-98DF-AB98DB7FDCF2}"/>
              </a:ext>
            </a:extLst>
          </p:cNvPr>
          <p:cNvCxnSpPr>
            <a:cxnSpLocks/>
          </p:cNvCxnSpPr>
          <p:nvPr/>
        </p:nvCxnSpPr>
        <p:spPr>
          <a:xfrm flipV="1">
            <a:off x="2951380" y="4531128"/>
            <a:ext cx="0" cy="3523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5E10402-B248-95B3-C5BC-59E991E89E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717" t="7063" r="59388" b="53743"/>
          <a:stretch>
            <a:fillRect/>
          </a:stretch>
        </p:blipFill>
        <p:spPr>
          <a:xfrm>
            <a:off x="1809143" y="1501586"/>
            <a:ext cx="2276424" cy="2389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96917-FF0F-3DEF-2CFB-291E36DCE8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106" t="52386" r="15518" b="9065"/>
          <a:stretch>
            <a:fillRect/>
          </a:stretch>
        </p:blipFill>
        <p:spPr>
          <a:xfrm>
            <a:off x="1788171" y="3824112"/>
            <a:ext cx="2320413" cy="2349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F07DC-A0FC-DFA7-6D36-912181D362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053" t="9507" r="25519" b="17796"/>
          <a:stretch>
            <a:fillRect/>
          </a:stretch>
        </p:blipFill>
        <p:spPr>
          <a:xfrm>
            <a:off x="5313534" y="1568578"/>
            <a:ext cx="2267200" cy="222303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1C3801-949C-4D43-C675-DAEC183D44C8}"/>
              </a:ext>
            </a:extLst>
          </p:cNvPr>
          <p:cNvCxnSpPr>
            <a:cxnSpLocks/>
          </p:cNvCxnSpPr>
          <p:nvPr/>
        </p:nvCxnSpPr>
        <p:spPr>
          <a:xfrm>
            <a:off x="6447134" y="2642947"/>
            <a:ext cx="0" cy="6363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B000C4-C459-0989-B8BC-5F1A19CDE60F}"/>
              </a:ext>
            </a:extLst>
          </p:cNvPr>
          <p:cNvCxnSpPr>
            <a:cxnSpLocks/>
          </p:cNvCxnSpPr>
          <p:nvPr/>
        </p:nvCxnSpPr>
        <p:spPr>
          <a:xfrm flipH="1" flipV="1">
            <a:off x="6132506" y="2338592"/>
            <a:ext cx="349264" cy="3380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DE3A34F-2D82-B4CE-220E-82F6FED326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08390" y="2537517"/>
            <a:ext cx="314629" cy="2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8" y="1754114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286672" y="1356866"/>
            <a:ext cx="6217920" cy="2143418"/>
            <a:chOff x="3588774" y="1281028"/>
            <a:chExt cx="5648126" cy="214341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648126" cy="2143418"/>
            </a:xfrm>
            <a:prstGeom prst="wedgeRoundRectCallout">
              <a:avLst>
                <a:gd name="adj1" fmla="val -68324"/>
                <a:gd name="adj2" fmla="val 14341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4023598" y="1567907"/>
              <a:ext cx="477847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/>
                <a:t>There is a Roman numeral for zero.</a:t>
              </a:r>
              <a:endPara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49331" y="4212424"/>
            <a:ext cx="6217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False: </a:t>
            </a:r>
            <a:r>
              <a:rPr lang="en-US" sz="4000" b="1" dirty="0">
                <a:solidFill>
                  <a:srgbClr val="FF0000"/>
                </a:solidFill>
              </a:rPr>
              <a:t>Roman numerals do not have a symbol for zero.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7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999</TotalTime>
  <Words>156</Words>
  <Application>Microsoft Office PowerPoint</Application>
  <PresentationFormat>On-screen Show (4:3)</PresentationFormat>
  <Paragraphs>39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72</cp:revision>
  <dcterms:created xsi:type="dcterms:W3CDTF">2013-01-27T09:14:16Z</dcterms:created>
  <dcterms:modified xsi:type="dcterms:W3CDTF">2026-04-15T16:01:55Z</dcterms:modified>
  <cp:category/>
</cp:coreProperties>
</file>