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90" r:id="rId3"/>
    <p:sldId id="257" r:id="rId4"/>
    <p:sldId id="291" r:id="rId5"/>
    <p:sldId id="292" r:id="rId6"/>
    <p:sldId id="288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 snapToObjects="1">
      <p:cViewPr varScale="1">
        <p:scale>
          <a:sx n="74" d="100"/>
          <a:sy n="74" d="100"/>
        </p:scale>
        <p:origin x="1714" y="28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01/04/2026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8D5F1-3AE1-9A86-E9EB-885EED400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821" y="1661302"/>
            <a:ext cx="4575214" cy="5022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746111-58D2-7A72-A396-C559094169F9}"/>
              </a:ext>
            </a:extLst>
          </p:cNvPr>
          <p:cNvSpPr txBox="1"/>
          <p:nvPr/>
        </p:nvSpPr>
        <p:spPr>
          <a:xfrm>
            <a:off x="1224117" y="1187711"/>
            <a:ext cx="7624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 Tenths on a place value chart</a:t>
            </a: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29A28-F7AD-E334-D400-250B5DA8F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CF68371-41D4-29D8-4175-2C06EC1C7C10}"/>
              </a:ext>
            </a:extLst>
          </p:cNvPr>
          <p:cNvGraphicFramePr>
            <a:graphicFrameLocks noGrp="1"/>
          </p:cNvGraphicFramePr>
          <p:nvPr/>
        </p:nvGraphicFramePr>
        <p:xfrm>
          <a:off x="1713656" y="4573078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399862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3259344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323096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6715073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3635384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504623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458851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9973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96270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861E7B13-5AD7-C4CE-3163-EC6455EF69A0}"/>
              </a:ext>
            </a:extLst>
          </p:cNvPr>
          <p:cNvSpPr txBox="1"/>
          <p:nvPr/>
        </p:nvSpPr>
        <p:spPr>
          <a:xfrm>
            <a:off x="1499213" y="4075070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40DD197-3A74-55D3-4EB7-D1DAB1B9BB5F}"/>
              </a:ext>
            </a:extLst>
          </p:cNvPr>
          <p:cNvSpPr txBox="1"/>
          <p:nvPr/>
        </p:nvSpPr>
        <p:spPr>
          <a:xfrm>
            <a:off x="7591299" y="4069934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D9A864-112D-ACD5-E4F7-C650FFD9AE53}"/>
                  </a:ext>
                </a:extLst>
              </p:cNvPr>
              <p:cNvSpPr txBox="1"/>
              <p:nvPr/>
            </p:nvSpPr>
            <p:spPr>
              <a:xfrm>
                <a:off x="1985572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D9A864-112D-ACD5-E4F7-C650FFD9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572" y="5356423"/>
                <a:ext cx="681851" cy="7676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0290B8-9BC1-8058-2CDD-32290CC2F9B4}"/>
                  </a:ext>
                </a:extLst>
              </p:cNvPr>
              <p:cNvSpPr txBox="1"/>
              <p:nvPr/>
            </p:nvSpPr>
            <p:spPr>
              <a:xfrm>
                <a:off x="2595251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0290B8-9BC1-8058-2CDD-32290CC2F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251" y="5356423"/>
                <a:ext cx="681851" cy="7676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5A6130-70D5-57C9-7422-FFF613FF3940}"/>
                  </a:ext>
                </a:extLst>
              </p:cNvPr>
              <p:cNvSpPr txBox="1"/>
              <p:nvPr/>
            </p:nvSpPr>
            <p:spPr>
              <a:xfrm>
                <a:off x="3204930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5A6130-70D5-57C9-7422-FFF613FF3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930" y="5356423"/>
                <a:ext cx="681851" cy="7676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81E2D2-DFD2-773A-2FCA-C99C1CA2C319}"/>
                  </a:ext>
                </a:extLst>
              </p:cNvPr>
              <p:cNvSpPr txBox="1"/>
              <p:nvPr/>
            </p:nvSpPr>
            <p:spPr>
              <a:xfrm>
                <a:off x="3814609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81E2D2-DFD2-773A-2FCA-C99C1CA2C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609" y="5356423"/>
                <a:ext cx="681851" cy="7676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8C156-A0B8-1140-2E60-2490CBF45BB8}"/>
                  </a:ext>
                </a:extLst>
              </p:cNvPr>
              <p:cNvSpPr txBox="1"/>
              <p:nvPr/>
            </p:nvSpPr>
            <p:spPr>
              <a:xfrm>
                <a:off x="4424288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8C156-A0B8-1140-2E60-2490CBF45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288" y="5356423"/>
                <a:ext cx="681851" cy="7676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5D320F-1B69-260A-3857-8B59F4663634}"/>
                  </a:ext>
                </a:extLst>
              </p:cNvPr>
              <p:cNvSpPr txBox="1"/>
              <p:nvPr/>
            </p:nvSpPr>
            <p:spPr>
              <a:xfrm>
                <a:off x="5033967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5D320F-1B69-260A-3857-8B59F4663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67" y="5356423"/>
                <a:ext cx="681851" cy="7676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1C6A6B-6D66-FAC3-5A48-645A256229D7}"/>
                  </a:ext>
                </a:extLst>
              </p:cNvPr>
              <p:cNvSpPr txBox="1"/>
              <p:nvPr/>
            </p:nvSpPr>
            <p:spPr>
              <a:xfrm>
                <a:off x="5643646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1C6A6B-6D66-FAC3-5A48-645A25622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646" y="5356423"/>
                <a:ext cx="681851" cy="7676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7BE56E9-1113-E724-277A-C091A2BE956C}"/>
                  </a:ext>
                </a:extLst>
              </p:cNvPr>
              <p:cNvSpPr txBox="1"/>
              <p:nvPr/>
            </p:nvSpPr>
            <p:spPr>
              <a:xfrm>
                <a:off x="6253325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7BE56E9-1113-E724-277A-C091A2BE9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25" y="5356423"/>
                <a:ext cx="681851" cy="7676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F60403-33C9-065A-E8F5-98FEE16D24BD}"/>
                  </a:ext>
                </a:extLst>
              </p:cNvPr>
              <p:cNvSpPr txBox="1"/>
              <p:nvPr/>
            </p:nvSpPr>
            <p:spPr>
              <a:xfrm>
                <a:off x="6863004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F60403-33C9-065A-E8F5-98FEE16D2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004" y="5356423"/>
                <a:ext cx="681851" cy="7676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C5E519-D963-6564-D51C-1FC4884F081F}"/>
                  </a:ext>
                </a:extLst>
              </p:cNvPr>
              <p:cNvSpPr txBox="1"/>
              <p:nvPr/>
            </p:nvSpPr>
            <p:spPr>
              <a:xfrm>
                <a:off x="7472681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C5E519-D963-6564-D51C-1FC4884F0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681" y="5356423"/>
                <a:ext cx="681851" cy="7676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03A83267-5A52-2852-A076-FFB52799A964}"/>
              </a:ext>
            </a:extLst>
          </p:cNvPr>
          <p:cNvGraphicFramePr>
            <a:graphicFrameLocks noGrp="1"/>
          </p:cNvGraphicFramePr>
          <p:nvPr/>
        </p:nvGraphicFramePr>
        <p:xfrm>
          <a:off x="1713656" y="4573078"/>
          <a:ext cx="6096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</a:tblGrid>
              <a:tr h="3337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337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FD093-1B3F-77E9-E326-AB90E9A6099C}"/>
                  </a:ext>
                </a:extLst>
              </p:cNvPr>
              <p:cNvSpPr txBox="1"/>
              <p:nvPr/>
            </p:nvSpPr>
            <p:spPr>
              <a:xfrm>
                <a:off x="1377052" y="5349594"/>
                <a:ext cx="681851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FD093-1B3F-77E9-E326-AB90E9A60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052" y="5349594"/>
                <a:ext cx="681851" cy="78130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A1650FB8-C084-1527-648E-64F3D5ECF3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A2914FFC-0825-A69D-0816-2B348A26BC20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B70B98BF-BBD8-EAF9-27FD-0208641482DB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EB5D917B-8560-0B0C-6660-BE6164F9EE38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E94C2260-B777-405C-9299-40D24D2ECE2F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E992E07E-6538-1B98-F38C-E8660F8B5655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5C5CB08D-650A-BB7C-5C79-F7CBB3ECF1CA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18B40896-2473-4805-B44C-D61D67BD8F47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AA832DE6-D435-C3E1-EC6A-DD35CD2962E1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1647306D-1838-C2A9-8ED4-026EEFB46602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78C696B7-B798-5C69-1A64-C173D2A31E8C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0970667-FAAC-3527-8CB5-C28C6C6C66AA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488BA7B-26A3-0A82-B4F2-DC31B233EF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945E80-9100-EE64-FF1D-9825B80B6C4B}"/>
              </a:ext>
            </a:extLst>
          </p:cNvPr>
          <p:cNvGrpSpPr/>
          <p:nvPr/>
        </p:nvGrpSpPr>
        <p:grpSpPr>
          <a:xfrm>
            <a:off x="812201" y="1034631"/>
            <a:ext cx="8443531" cy="2848921"/>
            <a:chOff x="2746325" y="1350546"/>
            <a:chExt cx="8321931" cy="1921956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88C61B1-C66A-E9A8-EBDB-42906B8A06A3}"/>
                </a:ext>
              </a:extLst>
            </p:cNvPr>
            <p:cNvSpPr/>
            <p:nvPr/>
          </p:nvSpPr>
          <p:spPr>
            <a:xfrm>
              <a:off x="3588774" y="1350546"/>
              <a:ext cx="6353071" cy="1921956"/>
            </a:xfrm>
            <a:prstGeom prst="wedgeRoundRectCallout">
              <a:avLst>
                <a:gd name="adj1" fmla="val -48313"/>
                <a:gd name="adj2" fmla="val 1610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B59F9B-9E74-B18D-C936-079C41561380}"/>
                </a:ext>
              </a:extLst>
            </p:cNvPr>
            <p:cNvSpPr txBox="1"/>
            <p:nvPr/>
          </p:nvSpPr>
          <p:spPr>
            <a:xfrm>
              <a:off x="2746325" y="1673700"/>
              <a:ext cx="8321931" cy="1308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/>
                <a:t>Get ready to </a:t>
              </a:r>
            </a:p>
            <a:p>
              <a:pPr algn="ctr"/>
              <a:r>
                <a:rPr lang="en-GB" sz="4800" b="1" dirty="0"/>
                <a:t>count up in tenths</a:t>
              </a:r>
            </a:p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727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8A1A0D-380A-BC15-0E89-3935A6E07A66}"/>
                  </a:ext>
                </a:extLst>
              </p:cNvPr>
              <p:cNvSpPr txBox="1"/>
              <p:nvPr/>
            </p:nvSpPr>
            <p:spPr>
              <a:xfrm>
                <a:off x="1747206" y="3430400"/>
                <a:ext cx="655534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There are       tens and        ones.</a:t>
                </a:r>
              </a:p>
              <a:p>
                <a:endParaRPr lang="en-GB" sz="2800" dirty="0"/>
              </a:p>
              <a:p>
                <a:r>
                  <a:rPr lang="en-GB" sz="2800" dirty="0"/>
                  <a:t>       tens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/>
                  <a:t>         ones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   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/>
                  <a:t>   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8A1A0D-380A-BC15-0E89-3935A6E07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206" y="3430400"/>
                <a:ext cx="6555349" cy="1384995"/>
              </a:xfrm>
              <a:prstGeom prst="rect">
                <a:avLst/>
              </a:prstGeom>
              <a:blipFill>
                <a:blip r:embed="rId4"/>
                <a:stretch>
                  <a:fillRect l="-1953" t="-4405" b="-11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D341659-7125-0B83-2C2A-B3DAB88D8092}"/>
              </a:ext>
            </a:extLst>
          </p:cNvPr>
          <p:cNvSpPr/>
          <p:nvPr/>
        </p:nvSpPr>
        <p:spPr>
          <a:xfrm>
            <a:off x="3257708" y="3453846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82DF88-8A14-576D-CF9D-F8945044AFC6}"/>
              </a:ext>
            </a:extLst>
          </p:cNvPr>
          <p:cNvSpPr/>
          <p:nvPr/>
        </p:nvSpPr>
        <p:spPr>
          <a:xfrm>
            <a:off x="5125605" y="3453845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111164-8F2D-5957-E722-5CCFA5474847}"/>
              </a:ext>
            </a:extLst>
          </p:cNvPr>
          <p:cNvSpPr/>
          <p:nvPr/>
        </p:nvSpPr>
        <p:spPr>
          <a:xfrm>
            <a:off x="1888976" y="4266812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F7E24-6A9B-8CCC-06DA-8CB3AD684BB2}"/>
              </a:ext>
            </a:extLst>
          </p:cNvPr>
          <p:cNvSpPr/>
          <p:nvPr/>
        </p:nvSpPr>
        <p:spPr>
          <a:xfrm>
            <a:off x="3482346" y="4266811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C810C4-490A-C312-254B-6CEE21A50C43}"/>
              </a:ext>
            </a:extLst>
          </p:cNvPr>
          <p:cNvSpPr/>
          <p:nvPr/>
        </p:nvSpPr>
        <p:spPr>
          <a:xfrm>
            <a:off x="5319920" y="4266811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8CEE78-FEBA-1F9D-D9A9-EAFB18B262B3}"/>
              </a:ext>
            </a:extLst>
          </p:cNvPr>
          <p:cNvSpPr/>
          <p:nvPr/>
        </p:nvSpPr>
        <p:spPr>
          <a:xfrm>
            <a:off x="7299177" y="4266810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EE858A-F149-EE56-AE5E-24D06CD1FBED}"/>
              </a:ext>
            </a:extLst>
          </p:cNvPr>
          <p:cNvSpPr/>
          <p:nvPr/>
        </p:nvSpPr>
        <p:spPr>
          <a:xfrm>
            <a:off x="6297789" y="4266809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657306-E07B-73F8-19C2-F79B73D24405}"/>
              </a:ext>
            </a:extLst>
          </p:cNvPr>
          <p:cNvSpPr/>
          <p:nvPr/>
        </p:nvSpPr>
        <p:spPr>
          <a:xfrm>
            <a:off x="3313358" y="3453846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B0A453-2BB4-1A42-132D-17B95FCD665F}"/>
              </a:ext>
            </a:extLst>
          </p:cNvPr>
          <p:cNvSpPr/>
          <p:nvPr/>
        </p:nvSpPr>
        <p:spPr>
          <a:xfrm>
            <a:off x="5181256" y="3447984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F43A3C-E42C-F8C2-6C44-1DA740825F37}"/>
              </a:ext>
            </a:extLst>
          </p:cNvPr>
          <p:cNvSpPr/>
          <p:nvPr/>
        </p:nvSpPr>
        <p:spPr>
          <a:xfrm>
            <a:off x="1933424" y="4272069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F3A6BA-94F2-B3AE-A2FA-00DE1D6E402F}"/>
              </a:ext>
            </a:extLst>
          </p:cNvPr>
          <p:cNvSpPr/>
          <p:nvPr/>
        </p:nvSpPr>
        <p:spPr>
          <a:xfrm>
            <a:off x="3549556" y="4272069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6BAFE9-BD9B-3F39-E0C1-B73CB31001D2}"/>
              </a:ext>
            </a:extLst>
          </p:cNvPr>
          <p:cNvSpPr/>
          <p:nvPr/>
        </p:nvSpPr>
        <p:spPr>
          <a:xfrm>
            <a:off x="5284716" y="4272069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50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A91D35-4E8F-2794-A97E-AF0F371DE0C1}"/>
              </a:ext>
            </a:extLst>
          </p:cNvPr>
          <p:cNvSpPr/>
          <p:nvPr/>
        </p:nvSpPr>
        <p:spPr>
          <a:xfrm>
            <a:off x="6380955" y="4272069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5BBE1D-A85A-D3C6-B66F-0B7D56E2EF16}"/>
              </a:ext>
            </a:extLst>
          </p:cNvPr>
          <p:cNvSpPr/>
          <p:nvPr/>
        </p:nvSpPr>
        <p:spPr>
          <a:xfrm>
            <a:off x="7271064" y="4272069"/>
            <a:ext cx="55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52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5022306-9108-EE5E-8C29-7E88A1431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685" y="296417"/>
            <a:ext cx="4901549" cy="326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9" grpId="0"/>
      <p:bldP spid="20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E0A02D-0A9B-B50B-47A3-50AB4A8D2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5CA9540-0230-E615-2930-956CF73F5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EF3E23-F36C-1722-8788-38F35BC22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C0FABB-53FB-B04D-13B0-3313803F5BAE}"/>
              </a:ext>
            </a:extLst>
          </p:cNvPr>
          <p:cNvSpPr txBox="1"/>
          <p:nvPr/>
        </p:nvSpPr>
        <p:spPr>
          <a:xfrm>
            <a:off x="1978799" y="3391735"/>
            <a:ext cx="65553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There are       wholes and       tenths.</a:t>
            </a:r>
          </a:p>
          <a:p>
            <a:endParaRPr lang="en-GB" sz="2800" dirty="0"/>
          </a:p>
          <a:p>
            <a:r>
              <a:rPr lang="en-GB" sz="2800" dirty="0"/>
              <a:t>The number is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BBE34E-6B0A-D2A9-1EF3-32BEC5E226F1}"/>
              </a:ext>
            </a:extLst>
          </p:cNvPr>
          <p:cNvSpPr/>
          <p:nvPr/>
        </p:nvSpPr>
        <p:spPr>
          <a:xfrm>
            <a:off x="3486290" y="3415181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13EBB1-F947-5222-733B-CE76A23031B6}"/>
              </a:ext>
            </a:extLst>
          </p:cNvPr>
          <p:cNvSpPr/>
          <p:nvPr/>
        </p:nvSpPr>
        <p:spPr>
          <a:xfrm>
            <a:off x="5705237" y="3406190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085C27-E879-572F-F5B6-CA245D8A8AA2}"/>
              </a:ext>
            </a:extLst>
          </p:cNvPr>
          <p:cNvSpPr/>
          <p:nvPr/>
        </p:nvSpPr>
        <p:spPr>
          <a:xfrm>
            <a:off x="3541940" y="3415181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23EED8-CDDE-A134-A180-D828EC04B52D}"/>
              </a:ext>
            </a:extLst>
          </p:cNvPr>
          <p:cNvSpPr/>
          <p:nvPr/>
        </p:nvSpPr>
        <p:spPr>
          <a:xfrm>
            <a:off x="5760888" y="3400329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6A93843-554A-3629-68BF-1C201092F3AF}"/>
              </a:ext>
            </a:extLst>
          </p:cNvPr>
          <p:cNvSpPr/>
          <p:nvPr/>
        </p:nvSpPr>
        <p:spPr>
          <a:xfrm>
            <a:off x="4214424" y="4255053"/>
            <a:ext cx="737267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C484A-78E3-13B1-A440-77E63068FBB5}"/>
              </a:ext>
            </a:extLst>
          </p:cNvPr>
          <p:cNvSpPr/>
          <p:nvPr/>
        </p:nvSpPr>
        <p:spPr>
          <a:xfrm>
            <a:off x="4270074" y="4255053"/>
            <a:ext cx="641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2.6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52695B-C6B2-7EFF-C071-1A5A67B70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802" y="-269327"/>
            <a:ext cx="6530342" cy="435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9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7245DD-9955-EC74-8F36-6CDA1EEC3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D44E2D2-B8F7-E5B3-C37A-B4C655208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D9A477E-8E11-6656-FFE9-FFBE64AC3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ABB7B9-3C6F-2904-F292-2F29A6C3A1FB}"/>
                  </a:ext>
                </a:extLst>
              </p:cNvPr>
              <p:cNvSpPr txBox="1"/>
              <p:nvPr/>
            </p:nvSpPr>
            <p:spPr>
              <a:xfrm>
                <a:off x="1581342" y="3535084"/>
                <a:ext cx="655534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are       ones and       tenths.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ones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tenths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GB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</a:t>
                </a:r>
                <a14:m>
                  <m:oMath xmlns:m="http://schemas.openxmlformats.org/officeDocument/2006/math">
                    <m:r>
                      <a:rPr kumimoji="0" lang="en-GB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ABB7B9-3C6F-2904-F292-2F29A6C3A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342" y="3535084"/>
                <a:ext cx="6555349" cy="1384995"/>
              </a:xfrm>
              <a:prstGeom prst="rect">
                <a:avLst/>
              </a:prstGeom>
              <a:blipFill>
                <a:blip r:embed="rId4"/>
                <a:stretch>
                  <a:fillRect l="-1859" t="-4405" b="-118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C4266F3-B8CC-F31B-BDCC-28FD16E88F7C}"/>
              </a:ext>
            </a:extLst>
          </p:cNvPr>
          <p:cNvSpPr/>
          <p:nvPr/>
        </p:nvSpPr>
        <p:spPr>
          <a:xfrm>
            <a:off x="3090131" y="3558530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EF767D-3275-3B59-2EED-7E6671BBB9F2}"/>
              </a:ext>
            </a:extLst>
          </p:cNvPr>
          <p:cNvSpPr/>
          <p:nvPr/>
        </p:nvSpPr>
        <p:spPr>
          <a:xfrm>
            <a:off x="4958028" y="3558529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CF6977-C43D-9189-EAB1-727E0E4F1805}"/>
              </a:ext>
            </a:extLst>
          </p:cNvPr>
          <p:cNvSpPr/>
          <p:nvPr/>
        </p:nvSpPr>
        <p:spPr>
          <a:xfrm>
            <a:off x="1721399" y="4371496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2D0B89-EFE4-8D73-4112-E1FEFDCAAC45}"/>
              </a:ext>
            </a:extLst>
          </p:cNvPr>
          <p:cNvSpPr/>
          <p:nvPr/>
        </p:nvSpPr>
        <p:spPr>
          <a:xfrm>
            <a:off x="3314769" y="4371495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6D7244-11EB-AF80-70EC-08E375A8E30B}"/>
              </a:ext>
            </a:extLst>
          </p:cNvPr>
          <p:cNvSpPr/>
          <p:nvPr/>
        </p:nvSpPr>
        <p:spPr>
          <a:xfrm>
            <a:off x="5152343" y="4371495"/>
            <a:ext cx="478709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C730C5-2899-8B9C-214F-59C44BB6EE39}"/>
              </a:ext>
            </a:extLst>
          </p:cNvPr>
          <p:cNvSpPr/>
          <p:nvPr/>
        </p:nvSpPr>
        <p:spPr>
          <a:xfrm>
            <a:off x="7078971" y="4366430"/>
            <a:ext cx="537012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25F397-7BF6-716E-F586-93DAF7A6E6D2}"/>
              </a:ext>
            </a:extLst>
          </p:cNvPr>
          <p:cNvSpPr/>
          <p:nvPr/>
        </p:nvSpPr>
        <p:spPr>
          <a:xfrm>
            <a:off x="6130212" y="4371493"/>
            <a:ext cx="537012" cy="52167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DEA8AD-9FEC-C187-E597-B4F8A3C9BBC1}"/>
              </a:ext>
            </a:extLst>
          </p:cNvPr>
          <p:cNvSpPr/>
          <p:nvPr/>
        </p:nvSpPr>
        <p:spPr>
          <a:xfrm>
            <a:off x="3145781" y="3558530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4472C4"/>
                </a:solidFill>
                <a:latin typeface="Calibri" panose="020F0502020204030204"/>
              </a:rPr>
              <a:t>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4341FD-FF3E-603B-A7AC-E9BC34A3AF7D}"/>
              </a:ext>
            </a:extLst>
          </p:cNvPr>
          <p:cNvSpPr/>
          <p:nvPr/>
        </p:nvSpPr>
        <p:spPr>
          <a:xfrm>
            <a:off x="5013679" y="3552668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4472C4"/>
                </a:solidFill>
                <a:latin typeface="Calibri" panose="020F0502020204030204"/>
              </a:rPr>
              <a:t>7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C806E9-7B78-76BC-98EA-88BD522C2ACC}"/>
              </a:ext>
            </a:extLst>
          </p:cNvPr>
          <p:cNvSpPr/>
          <p:nvPr/>
        </p:nvSpPr>
        <p:spPr>
          <a:xfrm>
            <a:off x="1784720" y="4375812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4472C4"/>
                </a:solidFill>
                <a:latin typeface="Calibri" panose="020F0502020204030204"/>
              </a:rPr>
              <a:t>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B96DF2-0C78-1590-D2AB-524A58810B01}"/>
              </a:ext>
            </a:extLst>
          </p:cNvPr>
          <p:cNvSpPr/>
          <p:nvPr/>
        </p:nvSpPr>
        <p:spPr>
          <a:xfrm>
            <a:off x="3380922" y="4375812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4472C4"/>
                </a:solidFill>
                <a:latin typeface="Calibri" panose="020F0502020204030204"/>
              </a:rPr>
              <a:t>7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28F863-F24B-24EE-039D-AB8A6EED09FB}"/>
              </a:ext>
            </a:extLst>
          </p:cNvPr>
          <p:cNvSpPr/>
          <p:nvPr/>
        </p:nvSpPr>
        <p:spPr>
          <a:xfrm>
            <a:off x="5198149" y="4383346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4472C4"/>
                </a:solidFill>
                <a:latin typeface="Calibri" panose="020F0502020204030204"/>
              </a:rPr>
              <a:t>0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0DF008-0410-31E4-80E6-820B3C5E03EA}"/>
              </a:ext>
            </a:extLst>
          </p:cNvPr>
          <p:cNvSpPr/>
          <p:nvPr/>
        </p:nvSpPr>
        <p:spPr>
          <a:xfrm>
            <a:off x="6090561" y="4371496"/>
            <a:ext cx="641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8CF125-B4CB-0D18-3225-78D4617F45C3}"/>
              </a:ext>
            </a:extLst>
          </p:cNvPr>
          <p:cNvSpPr/>
          <p:nvPr/>
        </p:nvSpPr>
        <p:spPr>
          <a:xfrm>
            <a:off x="7026716" y="4364887"/>
            <a:ext cx="641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4472C4"/>
                </a:solidFill>
                <a:latin typeface="Calibri" panose="020F0502020204030204"/>
              </a:rPr>
              <a:t>0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.7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E18179C-DF15-2E2D-6EE5-C64983204999}"/>
              </a:ext>
            </a:extLst>
          </p:cNvPr>
          <p:cNvGrpSpPr/>
          <p:nvPr/>
        </p:nvGrpSpPr>
        <p:grpSpPr>
          <a:xfrm>
            <a:off x="1581342" y="32955"/>
            <a:ext cx="6279431" cy="4186287"/>
            <a:chOff x="1581342" y="32955"/>
            <a:chExt cx="6279431" cy="418628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02C2FFC-DD4C-5961-9B85-253490E73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1342" y="32955"/>
              <a:ext cx="6279431" cy="418628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915D2CF-864A-E8BD-3FD3-FA7EEB417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2128" y="1353795"/>
              <a:ext cx="2278470" cy="1152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8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43941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632DA-6A6C-63FB-BBA1-C133BA485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8669A77-2E28-B067-2280-281BDCBE3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207879"/>
              </p:ext>
            </p:extLst>
          </p:nvPr>
        </p:nvGraphicFramePr>
        <p:xfrm>
          <a:off x="5090984" y="1657174"/>
          <a:ext cx="2582982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1491">
                  <a:extLst>
                    <a:ext uri="{9D8B030D-6E8A-4147-A177-3AD203B41FA5}">
                      <a16:colId xmlns:a16="http://schemas.microsoft.com/office/drawing/2014/main" val="544942445"/>
                    </a:ext>
                  </a:extLst>
                </a:gridCol>
                <a:gridCol w="1291491">
                  <a:extLst>
                    <a:ext uri="{9D8B030D-6E8A-4147-A177-3AD203B41FA5}">
                      <a16:colId xmlns:a16="http://schemas.microsoft.com/office/drawing/2014/main" val="2017196445"/>
                    </a:ext>
                  </a:extLst>
                </a:gridCol>
              </a:tblGrid>
              <a:tr h="26306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Ones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Tenths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756721"/>
                  </a:ext>
                </a:extLst>
              </a:tr>
              <a:tr h="378603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577473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EDD2A9AA-12E2-66F7-58DA-0D922FA57CD8}"/>
              </a:ext>
            </a:extLst>
          </p:cNvPr>
          <p:cNvSpPr/>
          <p:nvPr/>
        </p:nvSpPr>
        <p:spPr>
          <a:xfrm>
            <a:off x="6315680" y="2452401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7B0D69-9051-0E60-678C-D9860EFDB946}"/>
              </a:ext>
            </a:extLst>
          </p:cNvPr>
          <p:cNvSpPr/>
          <p:nvPr/>
        </p:nvSpPr>
        <p:spPr>
          <a:xfrm>
            <a:off x="6315680" y="1841229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0093D2F-8CC3-CEA2-55E1-3FA617081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545124"/>
              </p:ext>
            </p:extLst>
          </p:nvPr>
        </p:nvGraphicFramePr>
        <p:xfrm>
          <a:off x="5090984" y="2990539"/>
          <a:ext cx="2582982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1491">
                  <a:extLst>
                    <a:ext uri="{9D8B030D-6E8A-4147-A177-3AD203B41FA5}">
                      <a16:colId xmlns:a16="http://schemas.microsoft.com/office/drawing/2014/main" val="544942445"/>
                    </a:ext>
                  </a:extLst>
                </a:gridCol>
                <a:gridCol w="1291491">
                  <a:extLst>
                    <a:ext uri="{9D8B030D-6E8A-4147-A177-3AD203B41FA5}">
                      <a16:colId xmlns:a16="http://schemas.microsoft.com/office/drawing/2014/main" val="2017196445"/>
                    </a:ext>
                  </a:extLst>
                </a:gridCol>
              </a:tblGrid>
              <a:tr h="26306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Ones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Tenths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756721"/>
                  </a:ext>
                </a:extLst>
              </a:tr>
              <a:tr h="378603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577473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6C0A5104-CDA9-839D-B407-ECF4F3054881}"/>
              </a:ext>
            </a:extLst>
          </p:cNvPr>
          <p:cNvSpPr/>
          <p:nvPr/>
        </p:nvSpPr>
        <p:spPr>
          <a:xfrm>
            <a:off x="6315680" y="3785766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BDA0126-2FE5-3F11-6FBD-61FFF2C15328}"/>
              </a:ext>
            </a:extLst>
          </p:cNvPr>
          <p:cNvSpPr/>
          <p:nvPr/>
        </p:nvSpPr>
        <p:spPr>
          <a:xfrm>
            <a:off x="6315680" y="3174594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879367A-E61A-3ADE-8B37-8174FEA52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49086"/>
              </p:ext>
            </p:extLst>
          </p:nvPr>
        </p:nvGraphicFramePr>
        <p:xfrm>
          <a:off x="5090984" y="4360967"/>
          <a:ext cx="2582982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1491">
                  <a:extLst>
                    <a:ext uri="{9D8B030D-6E8A-4147-A177-3AD203B41FA5}">
                      <a16:colId xmlns:a16="http://schemas.microsoft.com/office/drawing/2014/main" val="544942445"/>
                    </a:ext>
                  </a:extLst>
                </a:gridCol>
                <a:gridCol w="1291491">
                  <a:extLst>
                    <a:ext uri="{9D8B030D-6E8A-4147-A177-3AD203B41FA5}">
                      <a16:colId xmlns:a16="http://schemas.microsoft.com/office/drawing/2014/main" val="2017196445"/>
                    </a:ext>
                  </a:extLst>
                </a:gridCol>
              </a:tblGrid>
              <a:tr h="26306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Ones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Tenths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756721"/>
                  </a:ext>
                </a:extLst>
              </a:tr>
              <a:tr h="378603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577473"/>
                  </a:ext>
                </a:extLst>
              </a:tr>
            </a:tbl>
          </a:graphicData>
        </a:graphic>
      </p:graphicFrame>
      <p:sp>
        <p:nvSpPr>
          <p:cNvPr id="21" name="Oval 20">
            <a:extLst>
              <a:ext uri="{FF2B5EF4-FFF2-40B4-BE49-F238E27FC236}">
                <a16:creationId xmlns:a16="http://schemas.microsoft.com/office/drawing/2014/main" id="{3F0A6456-AC98-54A1-42EE-C8EF0E4DB047}"/>
              </a:ext>
            </a:extLst>
          </p:cNvPr>
          <p:cNvSpPr/>
          <p:nvPr/>
        </p:nvSpPr>
        <p:spPr>
          <a:xfrm>
            <a:off x="6315680" y="5156194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FB22457-304F-2B52-BE55-12A3376F1D2B}"/>
              </a:ext>
            </a:extLst>
          </p:cNvPr>
          <p:cNvSpPr/>
          <p:nvPr/>
        </p:nvSpPr>
        <p:spPr>
          <a:xfrm>
            <a:off x="6315680" y="4545022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2BB8F322-F490-E5B3-F96C-6C2F1A0AF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4262"/>
              </p:ext>
            </p:extLst>
          </p:nvPr>
        </p:nvGraphicFramePr>
        <p:xfrm>
          <a:off x="5090984" y="5713844"/>
          <a:ext cx="2582982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1491">
                  <a:extLst>
                    <a:ext uri="{9D8B030D-6E8A-4147-A177-3AD203B41FA5}">
                      <a16:colId xmlns:a16="http://schemas.microsoft.com/office/drawing/2014/main" val="544942445"/>
                    </a:ext>
                  </a:extLst>
                </a:gridCol>
                <a:gridCol w="1291491">
                  <a:extLst>
                    <a:ext uri="{9D8B030D-6E8A-4147-A177-3AD203B41FA5}">
                      <a16:colId xmlns:a16="http://schemas.microsoft.com/office/drawing/2014/main" val="2017196445"/>
                    </a:ext>
                  </a:extLst>
                </a:gridCol>
              </a:tblGrid>
              <a:tr h="263064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Ones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+mn-lt"/>
                        </a:rPr>
                        <a:t>Tenths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756721"/>
                  </a:ext>
                </a:extLst>
              </a:tr>
              <a:tr h="378603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577473"/>
                  </a:ext>
                </a:extLst>
              </a:tr>
            </a:tbl>
          </a:graphicData>
        </a:graphic>
      </p:graphicFrame>
      <p:sp>
        <p:nvSpPr>
          <p:cNvPr id="24" name="Oval 23">
            <a:extLst>
              <a:ext uri="{FF2B5EF4-FFF2-40B4-BE49-F238E27FC236}">
                <a16:creationId xmlns:a16="http://schemas.microsoft.com/office/drawing/2014/main" id="{99E28D40-07E9-7667-87C9-F2B470300AE5}"/>
              </a:ext>
            </a:extLst>
          </p:cNvPr>
          <p:cNvSpPr/>
          <p:nvPr/>
        </p:nvSpPr>
        <p:spPr>
          <a:xfrm>
            <a:off x="6315680" y="6509071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5AB8E7F-FF64-9891-BCC5-7E100B16830B}"/>
              </a:ext>
            </a:extLst>
          </p:cNvPr>
          <p:cNvSpPr/>
          <p:nvPr/>
        </p:nvSpPr>
        <p:spPr>
          <a:xfrm>
            <a:off x="6315680" y="5897899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250E40-0F04-A8A5-85F3-2E053B01CED1}"/>
              </a:ext>
            </a:extLst>
          </p:cNvPr>
          <p:cNvSpPr/>
          <p:nvPr/>
        </p:nvSpPr>
        <p:spPr>
          <a:xfrm>
            <a:off x="675028" y="1657174"/>
            <a:ext cx="2582982" cy="10972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30 Tenths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54F96C-549A-248E-ADB7-42B73882CCB5}"/>
              </a:ext>
            </a:extLst>
          </p:cNvPr>
          <p:cNvSpPr/>
          <p:nvPr/>
        </p:nvSpPr>
        <p:spPr>
          <a:xfrm>
            <a:off x="675028" y="3009397"/>
            <a:ext cx="2582982" cy="10972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23 Tenths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CC323F-85D3-0C91-2965-7160C8AB23D4}"/>
              </a:ext>
            </a:extLst>
          </p:cNvPr>
          <p:cNvSpPr/>
          <p:nvPr/>
        </p:nvSpPr>
        <p:spPr>
          <a:xfrm>
            <a:off x="675028" y="4361620"/>
            <a:ext cx="2582982" cy="10972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32 Tenths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18AE41-6D88-EDD7-33CA-98CD812C7EB9}"/>
              </a:ext>
            </a:extLst>
          </p:cNvPr>
          <p:cNvSpPr/>
          <p:nvPr/>
        </p:nvSpPr>
        <p:spPr>
          <a:xfrm>
            <a:off x="675028" y="5713844"/>
            <a:ext cx="2582982" cy="10972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3 Tenths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4635F1-E97A-08F6-AA1E-6DC1CA0544FA}"/>
              </a:ext>
            </a:extLst>
          </p:cNvPr>
          <p:cNvCxnSpPr>
            <a:cxnSpLocks/>
            <a:endCxn id="26" idx="3"/>
          </p:cNvCxnSpPr>
          <p:nvPr/>
        </p:nvCxnSpPr>
        <p:spPr>
          <a:xfrm flipH="1" flipV="1">
            <a:off x="3258010" y="2205814"/>
            <a:ext cx="1832974" cy="2894094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D58E07B-0C53-9892-9948-A59C64BF8451}"/>
              </a:ext>
            </a:extLst>
          </p:cNvPr>
          <p:cNvCxnSpPr>
            <a:cxnSpLocks/>
            <a:stCxn id="23" idx="1"/>
            <a:endCxn id="27" idx="3"/>
          </p:cNvCxnSpPr>
          <p:nvPr/>
        </p:nvCxnSpPr>
        <p:spPr>
          <a:xfrm flipH="1" flipV="1">
            <a:off x="3258010" y="3558037"/>
            <a:ext cx="1832974" cy="270444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A48623A-7BE8-ADE9-EE8D-D2FF866D0070}"/>
              </a:ext>
            </a:extLst>
          </p:cNvPr>
          <p:cNvCxnSpPr>
            <a:cxnSpLocks/>
            <a:stCxn id="28" idx="3"/>
            <a:endCxn id="10" idx="1"/>
          </p:cNvCxnSpPr>
          <p:nvPr/>
        </p:nvCxnSpPr>
        <p:spPr>
          <a:xfrm flipV="1">
            <a:off x="3258010" y="3539179"/>
            <a:ext cx="1832974" cy="1371081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3557EF7-6921-9261-9D71-50B64FE3F574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3247250" y="2205814"/>
            <a:ext cx="1843734" cy="4124148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6F687EC-51DB-4A78-0169-3E3253A27453}"/>
              </a:ext>
            </a:extLst>
          </p:cNvPr>
          <p:cNvSpPr txBox="1"/>
          <p:nvPr/>
        </p:nvSpPr>
        <p:spPr>
          <a:xfrm>
            <a:off x="1197371" y="908552"/>
            <a:ext cx="6928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Match the labels to the place value charts.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69838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BDD07B8-0EAF-BB14-FDF9-EFB4F7354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239" y="2427670"/>
            <a:ext cx="2566510" cy="28176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03759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443271" y="4734342"/>
            <a:ext cx="539376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False: Can you explain why?</a:t>
            </a:r>
            <a:endParaRPr lang="en-GB" sz="66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D3B04E93-2A0B-CBAE-42E8-82A106931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757120"/>
              </p:ext>
            </p:extLst>
          </p:nvPr>
        </p:nvGraphicFramePr>
        <p:xfrm>
          <a:off x="2443271" y="1816461"/>
          <a:ext cx="6095999" cy="668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394437951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62991999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730295298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14415888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197612123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1912303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370565261"/>
                    </a:ext>
                  </a:extLst>
                </a:gridCol>
              </a:tblGrid>
              <a:tr h="668867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ysClr val="windowText" lastClr="000000"/>
                          </a:solidFill>
                        </a:rPr>
                        <a:t>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ysClr val="windowText" lastClr="000000"/>
                          </a:solidFill>
                        </a:rPr>
                        <a:t>0.7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ysClr val="windowText" lastClr="000000"/>
                          </a:solidFill>
                        </a:rPr>
                        <a:t>0.8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ysClr val="windowText" lastClr="000000"/>
                          </a:solidFill>
                        </a:rPr>
                        <a:t>0.9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84233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0F1CE69-88C1-C1D4-C027-34C37379B7F5}"/>
              </a:ext>
            </a:extLst>
          </p:cNvPr>
          <p:cNvSpPr txBox="1"/>
          <p:nvPr/>
        </p:nvSpPr>
        <p:spPr>
          <a:xfrm>
            <a:off x="2102307" y="1197466"/>
            <a:ext cx="6777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number track.</a:t>
            </a:r>
            <a:endParaRPr kumimoji="0" lang="en-GB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759697E-1740-2FA0-C290-7BFE34951B72}"/>
              </a:ext>
            </a:extLst>
          </p:cNvPr>
          <p:cNvSpPr/>
          <p:nvPr/>
        </p:nvSpPr>
        <p:spPr>
          <a:xfrm>
            <a:off x="2443271" y="2676879"/>
            <a:ext cx="6095999" cy="1741130"/>
          </a:xfrm>
          <a:prstGeom prst="wedgeRoundRectCallout">
            <a:avLst>
              <a:gd name="adj1" fmla="val -72047"/>
              <a:gd name="adj2" fmla="val 19882"/>
              <a:gd name="adj3" fmla="val 16667"/>
            </a:avLst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</a:rPr>
              <a:t>The next three numbers will be </a:t>
            </a:r>
            <a:r>
              <a:rPr lang="en-GB" sz="2800" b="1" dirty="0">
                <a:solidFill>
                  <a:sysClr val="windowText" lastClr="000000"/>
                </a:solidFill>
              </a:rPr>
              <a:t>0.10</a:t>
            </a:r>
            <a:r>
              <a:rPr lang="en-GB" sz="2800" dirty="0">
                <a:solidFill>
                  <a:sysClr val="windowText" lastClr="000000"/>
                </a:solidFill>
              </a:rPr>
              <a:t>, </a:t>
            </a:r>
            <a:r>
              <a:rPr lang="en-GB" sz="2800" b="1" dirty="0">
                <a:solidFill>
                  <a:sysClr val="windowText" lastClr="000000"/>
                </a:solidFill>
              </a:rPr>
              <a:t>0.11</a:t>
            </a:r>
            <a:r>
              <a:rPr lang="en-GB" sz="2800" dirty="0">
                <a:solidFill>
                  <a:sysClr val="windowText" lastClr="000000"/>
                </a:solidFill>
              </a:rPr>
              <a:t> &amp; </a:t>
            </a:r>
            <a:r>
              <a:rPr lang="en-GB" sz="2800" b="1" dirty="0">
                <a:solidFill>
                  <a:sysClr val="windowText" lastClr="000000"/>
                </a:solidFill>
              </a:rPr>
              <a:t>0.12 </a:t>
            </a:r>
            <a:r>
              <a:rPr lang="en-GB" sz="2800" dirty="0">
                <a:solidFill>
                  <a:sysClr val="windowText" lastClr="000000"/>
                </a:solidFill>
              </a:rPr>
              <a:t>because the number track is counting up in tenths.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C8B4F-CBAF-FAD5-A039-0DE62BB0D515}"/>
              </a:ext>
            </a:extLst>
          </p:cNvPr>
          <p:cNvSpPr txBox="1"/>
          <p:nvPr/>
        </p:nvSpPr>
        <p:spPr>
          <a:xfrm>
            <a:off x="5907866" y="1904450"/>
            <a:ext cx="87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CF3CB-B19A-4B64-19A3-F1FA73588230}"/>
              </a:ext>
            </a:extLst>
          </p:cNvPr>
          <p:cNvSpPr txBox="1"/>
          <p:nvPr/>
        </p:nvSpPr>
        <p:spPr>
          <a:xfrm>
            <a:off x="6861135" y="1895637"/>
            <a:ext cx="724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1.1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D39E60-BE58-A097-A944-738AA576A52D}"/>
              </a:ext>
            </a:extLst>
          </p:cNvPr>
          <p:cNvSpPr txBox="1"/>
          <p:nvPr/>
        </p:nvSpPr>
        <p:spPr>
          <a:xfrm>
            <a:off x="7721213" y="1904450"/>
            <a:ext cx="724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1.2</a:t>
            </a: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1435</TotalTime>
  <Words>166</Words>
  <Application>Microsoft Office PowerPoint</Application>
  <PresentationFormat>On-screen Show (4:3)</PresentationFormat>
  <Paragraphs>78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Berlin Sans FB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77</cp:revision>
  <dcterms:created xsi:type="dcterms:W3CDTF">2013-01-27T09:14:16Z</dcterms:created>
  <dcterms:modified xsi:type="dcterms:W3CDTF">2026-04-01T19:24:36Z</dcterms:modified>
  <cp:category/>
</cp:coreProperties>
</file>