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87" r:id="rId3"/>
    <p:sldId id="299" r:id="rId4"/>
    <p:sldId id="300" r:id="rId5"/>
    <p:sldId id="301" r:id="rId6"/>
    <p:sldId id="302" r:id="rId7"/>
    <p:sldId id="270" r:id="rId8"/>
    <p:sldId id="292" r:id="rId9"/>
    <p:sldId id="28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37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A cartoon of a wizard&#10;&#10;AI-generated content may be incorrect.">
            <a:extLst>
              <a:ext uri="{FF2B5EF4-FFF2-40B4-BE49-F238E27FC236}">
                <a16:creationId xmlns:a16="http://schemas.microsoft.com/office/drawing/2014/main" id="{BC916396-A87B-9A8C-B80C-E253AE84D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73" y="2381986"/>
            <a:ext cx="4451502" cy="43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CF68371-41D4-29D8-4175-2C06EC1C7C10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9986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2593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23096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715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63538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04623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58851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973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62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61E7B13-5AD7-C4CE-3163-EC6455EF69A0}"/>
              </a:ext>
            </a:extLst>
          </p:cNvPr>
          <p:cNvSpPr txBox="1"/>
          <p:nvPr/>
        </p:nvSpPr>
        <p:spPr>
          <a:xfrm>
            <a:off x="1499213" y="4075070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0DD197-3A74-55D3-4EB7-D1DAB1B9BB5F}"/>
              </a:ext>
            </a:extLst>
          </p:cNvPr>
          <p:cNvSpPr txBox="1"/>
          <p:nvPr/>
        </p:nvSpPr>
        <p:spPr>
          <a:xfrm>
            <a:off x="7591299" y="4069934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/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/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/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/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/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/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/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/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/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/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3A83267-5A52-2852-A076-FFB52799A964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/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A1650FB8-C084-1527-648E-64F3D5ECF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A2914FFC-0825-A69D-0816-2B348A26BC20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70B98BF-BBD8-EAF9-27FD-0208641482DB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B5D917B-8560-0B0C-6660-BE6164F9EE38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E94C2260-B777-405C-9299-40D24D2ECE2F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992E07E-6538-1B98-F38C-E8660F8B5655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5C5CB08D-650A-BB7C-5C79-F7CBB3ECF1C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18B40896-2473-4805-B44C-D61D67BD8F47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A832DE6-D435-C3E1-EC6A-DD35CD2962E1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1647306D-1838-C2A9-8ED4-026EEFB46602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78C696B7-B798-5C69-1A64-C173D2A31E8C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0970667-FAAC-3527-8CB5-C28C6C6C66A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488BA7B-26A3-0A82-B4F2-DC31B233E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945E80-9100-EE64-FF1D-9825B80B6C4B}"/>
              </a:ext>
            </a:extLst>
          </p:cNvPr>
          <p:cNvGrpSpPr/>
          <p:nvPr/>
        </p:nvGrpSpPr>
        <p:grpSpPr>
          <a:xfrm>
            <a:off x="812201" y="1034631"/>
            <a:ext cx="8443531" cy="2848921"/>
            <a:chOff x="2746325" y="1350546"/>
            <a:chExt cx="8321931" cy="192195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88C61B1-C66A-E9A8-EBDB-42906B8A06A3}"/>
                </a:ext>
              </a:extLst>
            </p:cNvPr>
            <p:cNvSpPr/>
            <p:nvPr/>
          </p:nvSpPr>
          <p:spPr>
            <a:xfrm>
              <a:off x="3588774" y="1350546"/>
              <a:ext cx="6353071" cy="1921956"/>
            </a:xfrm>
            <a:prstGeom prst="wedgeRoundRectCallout">
              <a:avLst>
                <a:gd name="adj1" fmla="val -48313"/>
                <a:gd name="adj2" fmla="val 1610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B59F9B-9E74-B18D-C936-079C41561380}"/>
                </a:ext>
              </a:extLst>
            </p:cNvPr>
            <p:cNvSpPr txBox="1"/>
            <p:nvPr/>
          </p:nvSpPr>
          <p:spPr>
            <a:xfrm>
              <a:off x="2746325" y="1673700"/>
              <a:ext cx="8321931" cy="1308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Get ready to </a:t>
              </a:r>
            </a:p>
            <a:p>
              <a:pPr algn="ctr"/>
              <a:r>
                <a:rPr lang="en-GB" sz="4800" b="1" dirty="0"/>
                <a:t>count up in tenths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72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8630B-EF44-0033-EF1E-53B71D79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1857110B-D8AB-75F0-45C4-30A84D9E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9D40F5B5-2092-0674-B8EC-520D80133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4EB3B2DC-C470-6AF0-BC4C-00978E10E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" y="1353332"/>
            <a:ext cx="1607358" cy="1767206"/>
          </a:xfrm>
          <a:prstGeom prst="rect">
            <a:avLst/>
          </a:prstGeom>
        </p:spPr>
      </p:pic>
      <p:sp>
        <p:nvSpPr>
          <p:cNvPr id="197" name="Speech Bubble: Rectangle with Corners Rounded 196">
            <a:extLst>
              <a:ext uri="{FF2B5EF4-FFF2-40B4-BE49-F238E27FC236}">
                <a16:creationId xmlns:a16="http://schemas.microsoft.com/office/drawing/2014/main" id="{92A6EBD0-9D2C-1E23-870B-5FE236BB0C4D}"/>
              </a:ext>
            </a:extLst>
          </p:cNvPr>
          <p:cNvSpPr/>
          <p:nvPr/>
        </p:nvSpPr>
        <p:spPr>
          <a:xfrm>
            <a:off x="1837408" y="134302"/>
            <a:ext cx="7089058" cy="1767206"/>
          </a:xfrm>
          <a:prstGeom prst="wedgeRoundRectCallout">
            <a:avLst>
              <a:gd name="adj1" fmla="val -64244"/>
              <a:gd name="adj2" fmla="val 6234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Decimals show parts of a whole.</a:t>
            </a:r>
            <a:endParaRPr lang="en-GB" sz="3600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02495-3FB2-A62B-33C9-D1E1D74AC9BF}"/>
              </a:ext>
            </a:extLst>
          </p:cNvPr>
          <p:cNvGrpSpPr/>
          <p:nvPr/>
        </p:nvGrpSpPr>
        <p:grpSpPr>
          <a:xfrm>
            <a:off x="797293" y="3453465"/>
            <a:ext cx="7851217" cy="2320288"/>
            <a:chOff x="914241" y="2204885"/>
            <a:chExt cx="7851217" cy="23202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B51601-D2D3-C2C1-45EF-7D7395096F9B}"/>
                </a:ext>
              </a:extLst>
            </p:cNvPr>
            <p:cNvSpPr/>
            <p:nvPr/>
          </p:nvSpPr>
          <p:spPr>
            <a:xfrm>
              <a:off x="914241" y="2204885"/>
              <a:ext cx="2487722" cy="232028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8A6581-1184-B8C2-85C1-4F3F6BDFD626}"/>
                </a:ext>
              </a:extLst>
            </p:cNvPr>
            <p:cNvSpPr txBox="1"/>
            <p:nvPr/>
          </p:nvSpPr>
          <p:spPr>
            <a:xfrm>
              <a:off x="5997680" y="3093630"/>
              <a:ext cx="27677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=     1.0 </a:t>
              </a:r>
              <a:endParaRPr lang="en-GB" sz="4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E81676-B4E7-F57F-29AE-D237394B32C6}"/>
                </a:ext>
              </a:extLst>
            </p:cNvPr>
            <p:cNvSpPr txBox="1"/>
            <p:nvPr/>
          </p:nvSpPr>
          <p:spPr>
            <a:xfrm>
              <a:off x="3401963" y="3077618"/>
              <a:ext cx="30764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  =    1 whole </a:t>
              </a:r>
              <a:endParaRPr lang="en-GB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CEC2D-9850-1B3E-AC23-A2F0CF8A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A8C9AC97-7EC0-A061-637C-337F11EC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A6EE3616-AF3F-4C8F-50F8-55E1D6789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347F29FA-4002-29D0-82B6-AE100188F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" y="1353332"/>
            <a:ext cx="1607358" cy="1767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03D986-26B3-0055-364C-F6E7ED31EF5F}"/>
              </a:ext>
            </a:extLst>
          </p:cNvPr>
          <p:cNvSpPr txBox="1"/>
          <p:nvPr/>
        </p:nvSpPr>
        <p:spPr>
          <a:xfrm>
            <a:off x="6361471" y="4354706"/>
            <a:ext cx="2472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=  0.1 </a:t>
            </a: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312BF-3457-5BB6-8C3F-A8DFB5407F81}"/>
              </a:ext>
            </a:extLst>
          </p:cNvPr>
          <p:cNvSpPr txBox="1"/>
          <p:nvPr/>
        </p:nvSpPr>
        <p:spPr>
          <a:xfrm>
            <a:off x="4021394" y="4046930"/>
            <a:ext cx="29988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one part     out of 10</a:t>
            </a:r>
            <a:endParaRPr lang="en-GB" sz="40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9056F2-AF24-B66F-58B0-4A79F757BC6B}"/>
              </a:ext>
            </a:extLst>
          </p:cNvPr>
          <p:cNvGraphicFramePr>
            <a:graphicFrameLocks noGrp="1"/>
          </p:cNvGraphicFramePr>
          <p:nvPr/>
        </p:nvGraphicFramePr>
        <p:xfrm>
          <a:off x="797293" y="3429000"/>
          <a:ext cx="2646680" cy="2559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68">
                  <a:extLst>
                    <a:ext uri="{9D8B030D-6E8A-4147-A177-3AD203B41FA5}">
                      <a16:colId xmlns:a16="http://schemas.microsoft.com/office/drawing/2014/main" val="1459198773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814424785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2793257639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1142644455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278207873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3388350605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3372213410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799210064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1106758170"/>
                    </a:ext>
                  </a:extLst>
                </a:gridCol>
                <a:gridCol w="264668">
                  <a:extLst>
                    <a:ext uri="{9D8B030D-6E8A-4147-A177-3AD203B41FA5}">
                      <a16:colId xmlns:a16="http://schemas.microsoft.com/office/drawing/2014/main" val="1084896435"/>
                    </a:ext>
                  </a:extLst>
                </a:gridCol>
              </a:tblGrid>
              <a:tr h="255929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6589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EC97BEC-5075-AEA7-571C-92BF89463878}"/>
              </a:ext>
            </a:extLst>
          </p:cNvPr>
          <p:cNvSpPr txBox="1"/>
          <p:nvPr/>
        </p:nvSpPr>
        <p:spPr>
          <a:xfrm>
            <a:off x="3306097" y="4354706"/>
            <a:ext cx="1430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=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CD73603-CFF3-CA7B-3A9B-70461428FA99}"/>
              </a:ext>
            </a:extLst>
          </p:cNvPr>
          <p:cNvSpPr/>
          <p:nvPr/>
        </p:nvSpPr>
        <p:spPr>
          <a:xfrm>
            <a:off x="1848463" y="134302"/>
            <a:ext cx="7089058" cy="1767206"/>
          </a:xfrm>
          <a:prstGeom prst="wedgeRoundRectCallout">
            <a:avLst>
              <a:gd name="adj1" fmla="val -65076"/>
              <a:gd name="adj2" fmla="val 590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Decimals are numbers </a:t>
            </a:r>
            <a:r>
              <a:rPr lang="en-US" sz="3600" b="1" dirty="0">
                <a:solidFill>
                  <a:schemeClr val="tx1"/>
                </a:solidFill>
              </a:rPr>
              <a:t>between whole numbers</a:t>
            </a:r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67970-9C1D-4EB9-1D99-E6AFFAB0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884F6EFC-32A5-CA30-C457-7CFE2E895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AECDEE5F-F9D3-80B6-2332-7249F2186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8859630D-764C-5FA2-E95A-868B0249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" y="1353332"/>
            <a:ext cx="1607358" cy="1767206"/>
          </a:xfrm>
          <a:prstGeom prst="rect">
            <a:avLst/>
          </a:prstGeom>
        </p:spPr>
      </p:pic>
      <p:sp>
        <p:nvSpPr>
          <p:cNvPr id="198" name="Speech Bubble: Rectangle with Corners Rounded 197">
            <a:extLst>
              <a:ext uri="{FF2B5EF4-FFF2-40B4-BE49-F238E27FC236}">
                <a16:creationId xmlns:a16="http://schemas.microsoft.com/office/drawing/2014/main" id="{C872A57C-3CE7-24B0-D86C-FF8575D7093C}"/>
              </a:ext>
            </a:extLst>
          </p:cNvPr>
          <p:cNvSpPr/>
          <p:nvPr/>
        </p:nvSpPr>
        <p:spPr>
          <a:xfrm>
            <a:off x="1848463" y="134302"/>
            <a:ext cx="7089058" cy="1767206"/>
          </a:xfrm>
          <a:prstGeom prst="wedgeRoundRectCallout">
            <a:avLst>
              <a:gd name="adj1" fmla="val -65076"/>
              <a:gd name="adj2" fmla="val 590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Decimals are numbers </a:t>
            </a:r>
            <a:r>
              <a:rPr lang="en-US" sz="3600" b="1" dirty="0">
                <a:solidFill>
                  <a:schemeClr val="tx1"/>
                </a:solidFill>
              </a:rPr>
              <a:t>between whole numbers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DCC76D-1702-7B42-12D3-A6B84DA8C895}"/>
              </a:ext>
            </a:extLst>
          </p:cNvPr>
          <p:cNvGrpSpPr/>
          <p:nvPr/>
        </p:nvGrpSpPr>
        <p:grpSpPr>
          <a:xfrm>
            <a:off x="789553" y="3372799"/>
            <a:ext cx="8354447" cy="2786590"/>
            <a:chOff x="583074" y="1971734"/>
            <a:chExt cx="8354447" cy="27865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9F7941-61F6-E767-9874-DA118BC311C5}"/>
                </a:ext>
              </a:extLst>
            </p:cNvPr>
            <p:cNvSpPr txBox="1"/>
            <p:nvPr/>
          </p:nvSpPr>
          <p:spPr>
            <a:xfrm>
              <a:off x="6464709" y="3011086"/>
              <a:ext cx="24728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= 0.01 </a:t>
              </a:r>
              <a:endParaRPr lang="en-GB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DD5161-48F9-1CD1-68E6-51E272DF252D}"/>
                </a:ext>
              </a:extLst>
            </p:cNvPr>
            <p:cNvSpPr txBox="1"/>
            <p:nvPr/>
          </p:nvSpPr>
          <p:spPr>
            <a:xfrm>
              <a:off x="2748121" y="3011086"/>
              <a:ext cx="24728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dirty="0"/>
                <a:t>=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C9C41F-2005-F64B-C4F3-3D3158B19E7F}"/>
                </a:ext>
              </a:extLst>
            </p:cNvPr>
            <p:cNvGrpSpPr/>
            <p:nvPr/>
          </p:nvGrpSpPr>
          <p:grpSpPr>
            <a:xfrm>
              <a:off x="583074" y="1971734"/>
              <a:ext cx="2838552" cy="2786590"/>
              <a:chOff x="3344426" y="2106628"/>
              <a:chExt cx="1515616" cy="1515684"/>
            </a:xfrm>
            <a:solidFill>
              <a:schemeClr val="bg1"/>
            </a:solidFill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6636D5A-9C1D-4038-9E9C-B1010EFB68C0}"/>
                  </a:ext>
                </a:extLst>
              </p:cNvPr>
              <p:cNvGrpSpPr/>
              <p:nvPr/>
            </p:nvGrpSpPr>
            <p:grpSpPr>
              <a:xfrm>
                <a:off x="3344426" y="2106696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4C74D87-59A0-9476-7774-55CEE11CDC7C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 dirty="0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2CD08210-2F75-7F9F-418D-C36A98C70AAD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73C1E978-7359-F088-0C5D-BD59135C5FBA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1865417E-FA72-0CD3-066F-3958DFDB0EE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58497F18-645E-1FBC-9C33-3113793049CF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E372125D-B8D4-6C00-9564-1ACF24A68D95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584256D-D015-5C27-3564-BE9DB5D696A9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1925683B-A8CF-63CF-8C7E-FDD79734D128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ACD86323-A1C2-20E6-39F7-39B6C64B7D35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C33E0973-B00C-1244-240F-82DA907B6EC3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85A15D-DAB2-B885-7D01-5B4C8050E61D}"/>
                  </a:ext>
                </a:extLst>
              </p:cNvPr>
              <p:cNvGrpSpPr/>
              <p:nvPr/>
            </p:nvGrpSpPr>
            <p:grpSpPr>
              <a:xfrm>
                <a:off x="34968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72F05133-5B43-A245-2456-95034CA166BC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64E3A27B-7BE9-B750-6EAC-ECD606E48F23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7B39B359-AA28-DC0B-9133-5543EA5DB8C3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E488137-FF2D-5224-A2D6-7AA79EFFE986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5F3480D9-24AB-8BA4-18D1-E8982ACE2436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4750298D-6BC9-D048-6FCD-527909F87BC8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DF8FBCB-A8D8-C89D-260D-8BDD62F2431F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8C687AA6-3ABE-045B-E4C6-307E052E708E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D651C59D-B617-941D-44E5-D4D2F0809EAE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9557770B-19F6-DE34-CAB3-63172184B098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D0ECBFF-5E97-CB7E-DEF0-905C583E206D}"/>
                  </a:ext>
                </a:extLst>
              </p:cNvPr>
              <p:cNvGrpSpPr/>
              <p:nvPr/>
            </p:nvGrpSpPr>
            <p:grpSpPr>
              <a:xfrm>
                <a:off x="36492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A8D10A2F-DBEE-4E5C-8493-53C40B224870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DA32A427-F40C-0EE6-B0D0-9995843AF792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271AFA42-0495-A6C3-E07E-5AF25BE47304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F26ADD43-53D2-0B67-E504-D4EF805B7FFA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C04B662D-4D4D-20AA-CEB7-9A8715C1647F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D69B2E5D-4910-3BFB-919B-7A66369EE4AE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09774E3F-E02C-7F59-3E03-EF9F3AA923A6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6715DCF-D808-152D-CD0F-790D4D04ECBE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36FFDF1-2947-286B-CB4A-D51B8A9A190F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A1E90DC5-0082-4BED-63DD-E5AC26E88FB0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759370B-5F00-5704-E440-FFE33D6CFFC8}"/>
                  </a:ext>
                </a:extLst>
              </p:cNvPr>
              <p:cNvGrpSpPr/>
              <p:nvPr/>
            </p:nvGrpSpPr>
            <p:grpSpPr>
              <a:xfrm>
                <a:off x="38016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69930660-0E0B-E500-615B-846D14EE603B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BBBB47A-94B8-F07A-F409-1EA9A096B381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79C18824-4B71-75C3-D24A-0117655902D6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DA3E2075-9A02-1491-30D5-5ADA61BDC5F9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F263458F-747B-3B20-E59E-3C2FF700AFD8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D404CE6-FD1D-A5D9-3E42-34E8403FC866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E272CCBA-8694-DC6C-BB0F-25519ADD9D17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0CD4D5A5-EAD6-C8A7-9033-B4D06DFB8543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9FB851C9-59EB-E9DC-1699-B85475DB2860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54107ED1-8787-AEA8-D943-C8533091A76F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D059D9E-A47E-61D9-B9A5-EA0B90B7038E}"/>
                  </a:ext>
                </a:extLst>
              </p:cNvPr>
              <p:cNvGrpSpPr/>
              <p:nvPr/>
            </p:nvGrpSpPr>
            <p:grpSpPr>
              <a:xfrm>
                <a:off x="39540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AD8460C1-0203-70BE-37EA-4D58AD902C3F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2B44A1BA-D82F-2263-7186-B4E60C223820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4B6B5595-8B51-77DC-B1CA-B98A3E63F5A1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685A8546-3011-A108-CF5A-6068DBF768C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D8FA1A40-7B15-18EE-1C62-67BC62DB83CE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29D0EDA7-4231-EE1A-D4D3-3CD48E49426A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CB23EA1-FA16-5124-89F2-4A38A35F704F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114620C1-E625-2AAC-DD82-246251E60256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42DCB38D-3ED2-757D-6B92-1A2EAE5A8DC1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CDCD3D7-827E-874D-2C03-50E3643A1718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F59C60D-CC3C-2B0D-278A-ADD55C2FBF18}"/>
                  </a:ext>
                </a:extLst>
              </p:cNvPr>
              <p:cNvGrpSpPr/>
              <p:nvPr/>
            </p:nvGrpSpPr>
            <p:grpSpPr>
              <a:xfrm>
                <a:off x="41064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31777EA3-547E-422B-1BCF-AA65C5970414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C0A82BC-344C-94E8-F833-7A97A9AB3D38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F1468B7-3F4C-0BB0-E9A0-4BFCA2AEFAEB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223F27B-1B3D-57EB-D322-47841DE10E91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13A18CD-60E4-B6FC-9393-8F1F1AA9579F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90BE68EF-79DB-660B-43CF-A091169A66E2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0678C43-7C88-6DD9-5B13-7A0F7654BA8F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39C1B26-05F0-2D1E-8E49-9ACA0D13600B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4BBCF626-679E-A461-F3C9-89AC4A10B34F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E7AB0952-A444-0D5C-6788-FE4D329AC9EB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7FEF247-7864-F68E-3AAB-44E3EF2D00E3}"/>
                  </a:ext>
                </a:extLst>
              </p:cNvPr>
              <p:cNvGrpSpPr/>
              <p:nvPr/>
            </p:nvGrpSpPr>
            <p:grpSpPr>
              <a:xfrm>
                <a:off x="42588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55397E67-8F75-CCEE-48DF-E52D465F5C42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7E7E57B-7FFE-F1E2-9564-E5DB5629A6FD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6F9AEBC-BE34-EF96-4DB1-5E3DA49EA4AA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2417363B-02C5-CA09-D7DD-7C5F7262E9F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012EF72-6F60-70EB-1219-EDEF5D5B83D8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D9A854A-E389-34E0-F7B2-8EF3EA0DB158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2D55163-4A2E-BD85-B96E-CDF454411D9B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D7C25CE-965E-592D-7F0F-742047DAFF4E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A1312D9-2575-D260-473F-1A163478006E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2A9D05-0269-AE61-6B1E-744EA1E5C6B5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A2D91D6-53EA-48CA-CF04-311E0C2B88AA}"/>
                  </a:ext>
                </a:extLst>
              </p:cNvPr>
              <p:cNvGrpSpPr/>
              <p:nvPr/>
            </p:nvGrpSpPr>
            <p:grpSpPr>
              <a:xfrm>
                <a:off x="44112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E4CEAC0-C97C-CA71-DE10-70DD060B9E82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9612F66-DEFB-F62C-2CE8-DD174D8FF673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4F528E9-525A-CD10-7B7F-B4AC88FF382C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342EBE2-5034-11C8-DC5F-517EE43358A4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BCDB489-94BA-3B5F-688D-C8BC36C842B4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8944832-0CCE-D4A9-5F6A-6ECDB5F66AC1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E17F727-AB94-78EE-BD53-E93159876CCB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955A587-C48D-9FBF-983D-5B3EB6AE0163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ED2858-F47E-1F32-AC09-E25368796079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EAEE71F-DEAB-2153-2D1B-FA61A4546810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05006A7-7CAE-FD57-AE72-D365A8207586}"/>
                  </a:ext>
                </a:extLst>
              </p:cNvPr>
              <p:cNvGrpSpPr/>
              <p:nvPr/>
            </p:nvGrpSpPr>
            <p:grpSpPr>
              <a:xfrm>
                <a:off x="45636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D0EE2CD-F058-438A-7320-3ACE1D903EC3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72C9D9E-B18D-DF43-4D87-1A35939FB946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DE7ED8C-DF18-8941-7D80-E5E0A07A630E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2DB5914-60E5-ED81-7DDF-E13981262553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F07C715-8ACB-00CF-12A6-ECDBC9B03008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AD8B739-E1E1-B611-4B09-3AE5023F6C40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08B7795-2F33-9D5A-18CB-E75A1795A922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4406184-D0A9-02F2-6A3A-49F6D5C33D0C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F800FBA-7B55-C7B5-E635-3263072D8303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F05F7EA-EC97-D0FB-6B81-FA8767A60B41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82B066E-0448-5344-8B57-5597ED8BEACE}"/>
                  </a:ext>
                </a:extLst>
              </p:cNvPr>
              <p:cNvGrpSpPr/>
              <p:nvPr/>
            </p:nvGrpSpPr>
            <p:grpSpPr>
              <a:xfrm>
                <a:off x="4716026" y="2106628"/>
                <a:ext cx="144016" cy="1515616"/>
                <a:chOff x="1547664" y="980728"/>
                <a:chExt cx="144016" cy="1515616"/>
              </a:xfrm>
              <a:grpFill/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075914D-43D3-7E06-FD47-F41F4EFDFFD6}"/>
                    </a:ext>
                  </a:extLst>
                </p:cNvPr>
                <p:cNvSpPr/>
                <p:nvPr/>
              </p:nvSpPr>
              <p:spPr>
                <a:xfrm>
                  <a:off x="1547664" y="980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321199D-4571-D09B-2A59-8E75CE61805F}"/>
                    </a:ext>
                  </a:extLst>
                </p:cNvPr>
                <p:cNvSpPr/>
                <p:nvPr/>
              </p:nvSpPr>
              <p:spPr>
                <a:xfrm>
                  <a:off x="1547664" y="1133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57DF75A-BA7B-0847-C9DC-0AE4420BB7F5}"/>
                    </a:ext>
                  </a:extLst>
                </p:cNvPr>
                <p:cNvSpPr/>
                <p:nvPr/>
              </p:nvSpPr>
              <p:spPr>
                <a:xfrm>
                  <a:off x="1547664" y="1285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4923F52-17DD-C563-5F2B-AA2E0C2BA067}"/>
                    </a:ext>
                  </a:extLst>
                </p:cNvPr>
                <p:cNvSpPr/>
                <p:nvPr/>
              </p:nvSpPr>
              <p:spPr>
                <a:xfrm>
                  <a:off x="1547664" y="1437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F8398E9-5725-87BA-665C-8A0ADFFBD00B}"/>
                    </a:ext>
                  </a:extLst>
                </p:cNvPr>
                <p:cNvSpPr/>
                <p:nvPr/>
              </p:nvSpPr>
              <p:spPr>
                <a:xfrm>
                  <a:off x="1547664" y="1590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545B221-57CE-3221-B3E8-63839FB16441}"/>
                    </a:ext>
                  </a:extLst>
                </p:cNvPr>
                <p:cNvSpPr/>
                <p:nvPr/>
              </p:nvSpPr>
              <p:spPr>
                <a:xfrm>
                  <a:off x="1547664" y="17427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6554417-46E0-8E01-7C33-8A033C145B7E}"/>
                    </a:ext>
                  </a:extLst>
                </p:cNvPr>
                <p:cNvSpPr/>
                <p:nvPr/>
              </p:nvSpPr>
              <p:spPr>
                <a:xfrm>
                  <a:off x="1547664" y="18951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42D6F67-069D-783B-3CEF-6705932C1C65}"/>
                    </a:ext>
                  </a:extLst>
                </p:cNvPr>
                <p:cNvSpPr/>
                <p:nvPr/>
              </p:nvSpPr>
              <p:spPr>
                <a:xfrm>
                  <a:off x="1547664" y="20475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BEC5637-9C67-0864-F935-35E976ABE66A}"/>
                    </a:ext>
                  </a:extLst>
                </p:cNvPr>
                <p:cNvSpPr/>
                <p:nvPr/>
              </p:nvSpPr>
              <p:spPr>
                <a:xfrm>
                  <a:off x="1547664" y="21999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F304BAB-E809-74D2-CD0A-5E011E1CE419}"/>
                    </a:ext>
                  </a:extLst>
                </p:cNvPr>
                <p:cNvSpPr/>
                <p:nvPr/>
              </p:nvSpPr>
              <p:spPr>
                <a:xfrm>
                  <a:off x="1547664" y="2352328"/>
                  <a:ext cx="144016" cy="144016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DB4FAC-2595-DC93-8CB3-C3516BF5E78A}"/>
                </a:ext>
              </a:extLst>
            </p:cNvPr>
            <p:cNvSpPr txBox="1"/>
            <p:nvPr/>
          </p:nvSpPr>
          <p:spPr>
            <a:xfrm>
              <a:off x="4370441" y="2703310"/>
              <a:ext cx="247281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one part out of 100</a:t>
              </a:r>
              <a:endParaRPr lang="en-GB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39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"/>
    </mc:Choice>
    <mc:Fallback xmlns="">
      <p:transition spd="slow" advTm="82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BA32A-4998-EF72-EDE9-AB7159EED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B46CD9-E1FA-F8C2-B02B-81D8CAD49537}"/>
              </a:ext>
            </a:extLst>
          </p:cNvPr>
          <p:cNvGraphicFramePr>
            <a:graphicFrameLocks noGrp="1"/>
          </p:cNvGraphicFramePr>
          <p:nvPr/>
        </p:nvGraphicFramePr>
        <p:xfrm>
          <a:off x="2086636" y="2213669"/>
          <a:ext cx="5400600" cy="242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699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Ones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315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2D3346D-BBB8-FE9F-B43F-8D19B7316406}"/>
              </a:ext>
            </a:extLst>
          </p:cNvPr>
          <p:cNvSpPr/>
          <p:nvPr/>
        </p:nvSpPr>
        <p:spPr>
          <a:xfrm>
            <a:off x="3857640" y="2895549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9BA4608-B4DE-5E48-5420-7A235BA207BB}"/>
              </a:ext>
            </a:extLst>
          </p:cNvPr>
          <p:cNvSpPr/>
          <p:nvPr/>
        </p:nvSpPr>
        <p:spPr>
          <a:xfrm>
            <a:off x="3846215" y="4034091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E695AEC-4A0D-2698-8186-F9A0C023D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23" y="2409495"/>
            <a:ext cx="689655" cy="6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E16005-61E3-26AE-1CC3-3B87C78E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3" y="2409495"/>
            <a:ext cx="69545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388ABF1-97E4-14D5-CC4A-5027C9BE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77" y="2409495"/>
            <a:ext cx="74701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4FA26FAD-5CD9-37E8-B19A-39FDCCA2B8B2}"/>
              </a:ext>
            </a:extLst>
          </p:cNvPr>
          <p:cNvSpPr/>
          <p:nvPr/>
        </p:nvSpPr>
        <p:spPr>
          <a:xfrm>
            <a:off x="2128378" y="207780"/>
            <a:ext cx="5566389" cy="20390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/>
              <a:t>The decimal point separates:</a:t>
            </a:r>
            <a:endParaRPr lang="en-US" sz="3200" dirty="0"/>
          </a:p>
          <a:p>
            <a:pPr algn="ctr"/>
            <a:r>
              <a:rPr lang="en-US" sz="3200" dirty="0"/>
              <a:t>Whole numbers (left) </a:t>
            </a:r>
          </a:p>
          <a:p>
            <a:pPr algn="ctr"/>
            <a:r>
              <a:rPr lang="en-US" sz="3200" dirty="0"/>
              <a:t>Parts (right)</a:t>
            </a:r>
          </a:p>
          <a:p>
            <a:pPr algn="ctr"/>
            <a:r>
              <a:rPr lang="en-US" sz="3200" dirty="0"/>
              <a:t> 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50CA4A53-7286-664F-F869-D388952E8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98" y="4456029"/>
            <a:ext cx="3090120" cy="206008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E4EB98A-58D1-1C76-54BA-4C81A3644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221" y="4186267"/>
            <a:ext cx="3680796" cy="2453864"/>
          </a:xfrm>
          <a:prstGeom prst="rect">
            <a:avLst/>
          </a:prstGeom>
        </p:spPr>
      </p:pic>
      <p:pic>
        <p:nvPicPr>
          <p:cNvPr id="136" name="Picture 13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82C5FD0-37DA-317A-B156-DC9C91A32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DD09A2-90DB-B650-D13C-7AFF06F8E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4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2"/>
    </mc:Choice>
    <mc:Fallback xmlns="">
      <p:transition spd="slow" advTm="840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7671612-4FED-ECC9-B681-440F9F65D2FD}"/>
              </a:ext>
            </a:extLst>
          </p:cNvPr>
          <p:cNvSpPr txBox="1"/>
          <p:nvPr/>
        </p:nvSpPr>
        <p:spPr>
          <a:xfrm>
            <a:off x="1439067" y="1212915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Tenths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51904F6-1F93-E9B8-DC3F-ED8886C640C2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C80F01C-8DE4-BD8C-A831-7003055757AB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A3AAA40-3A8D-F4C3-FDD2-B29293AE875A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EC3802B-8C77-72C0-6A6E-7201B165DD1D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C86EFE5-7A97-93CE-EEC1-BF6D4EE0AF28}"/>
              </a:ext>
            </a:extLst>
          </p:cNvPr>
          <p:cNvGraphicFramePr>
            <a:graphicFrameLocks noGrp="1"/>
          </p:cNvGraphicFramePr>
          <p:nvPr/>
        </p:nvGraphicFramePr>
        <p:xfrm>
          <a:off x="1678470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sp>
        <p:nvSpPr>
          <p:cNvPr id="20" name="Right Brace 19">
            <a:extLst>
              <a:ext uri="{FF2B5EF4-FFF2-40B4-BE49-F238E27FC236}">
                <a16:creationId xmlns:a16="http://schemas.microsoft.com/office/drawing/2014/main" id="{4E798F9A-ADF7-9C63-0758-B90834EC2E6C}"/>
              </a:ext>
            </a:extLst>
          </p:cNvPr>
          <p:cNvSpPr/>
          <p:nvPr/>
        </p:nvSpPr>
        <p:spPr>
          <a:xfrm rot="5400000">
            <a:off x="2772030" y="1971560"/>
            <a:ext cx="234462" cy="242158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1431A-02FB-1B8A-F385-408651EDBEAB}"/>
              </a:ext>
            </a:extLst>
          </p:cNvPr>
          <p:cNvSpPr txBox="1"/>
          <p:nvPr/>
        </p:nvSpPr>
        <p:spPr>
          <a:xfrm>
            <a:off x="1558767" y="4454628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What fraction is shaded?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3B55D8-53EF-D5D3-C16C-95078D055151}"/>
                  </a:ext>
                </a:extLst>
              </p:cNvPr>
              <p:cNvSpPr txBox="1"/>
              <p:nvPr/>
            </p:nvSpPr>
            <p:spPr>
              <a:xfrm>
                <a:off x="5527757" y="4119877"/>
                <a:ext cx="444385" cy="97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 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3B55D8-53EF-D5D3-C16C-95078D055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757" y="4119877"/>
                <a:ext cx="444385" cy="976229"/>
              </a:xfrm>
              <a:prstGeom prst="rect">
                <a:avLst/>
              </a:prstGeom>
              <a:blipFill>
                <a:blip r:embed="rId2"/>
                <a:stretch>
                  <a:fillRect r="-246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2934B06-FCBA-0BD3-5BD5-21FA4F5BC1E2}"/>
              </a:ext>
            </a:extLst>
          </p:cNvPr>
          <p:cNvSpPr txBox="1"/>
          <p:nvPr/>
        </p:nvSpPr>
        <p:spPr>
          <a:xfrm>
            <a:off x="2701857" y="3326847"/>
            <a:ext cx="37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prstClr val="black"/>
                </a:solidFill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FFDDF4-DC84-92E4-7826-DB5D51AAC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EEE017E-AC29-0352-88B7-9B33A2897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2643A0-8830-B9EE-7182-D8914A12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0F24229-D57F-4F8E-5FE6-1F8BBD071DDA}"/>
              </a:ext>
            </a:extLst>
          </p:cNvPr>
          <p:cNvSpPr txBox="1"/>
          <p:nvPr/>
        </p:nvSpPr>
        <p:spPr>
          <a:xfrm>
            <a:off x="1439067" y="1212915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Tenths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76EB02A-E501-D9CA-F48F-750C5467ECA8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66B3103-008C-6E1D-2681-D01025A45049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50DD246-E396-E952-2B4C-D5FEDF4EA908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B6495AC-1C68-56C4-BA10-953662222D28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AD42D52-31E3-53FC-3AD9-86A2A22F7357}"/>
              </a:ext>
            </a:extLst>
          </p:cNvPr>
          <p:cNvGraphicFramePr>
            <a:graphicFrameLocks noGrp="1"/>
          </p:cNvGraphicFramePr>
          <p:nvPr/>
        </p:nvGraphicFramePr>
        <p:xfrm>
          <a:off x="1678470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sp>
        <p:nvSpPr>
          <p:cNvPr id="20" name="Right Brace 19">
            <a:extLst>
              <a:ext uri="{FF2B5EF4-FFF2-40B4-BE49-F238E27FC236}">
                <a16:creationId xmlns:a16="http://schemas.microsoft.com/office/drawing/2014/main" id="{ED8A1DAE-FCDA-EA60-585E-F73CFACA38D7}"/>
              </a:ext>
            </a:extLst>
          </p:cNvPr>
          <p:cNvSpPr/>
          <p:nvPr/>
        </p:nvSpPr>
        <p:spPr>
          <a:xfrm rot="5400000">
            <a:off x="4316264" y="427325"/>
            <a:ext cx="193993" cy="546958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5AD14C-9AC8-5A24-A75B-3F36A0ED5D8B}"/>
              </a:ext>
            </a:extLst>
          </p:cNvPr>
          <p:cNvSpPr txBox="1"/>
          <p:nvPr/>
        </p:nvSpPr>
        <p:spPr>
          <a:xfrm>
            <a:off x="1558767" y="4454628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What fraction is shaded?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C78466-EA85-79EA-EB38-A714BD2F4F8C}"/>
                  </a:ext>
                </a:extLst>
              </p:cNvPr>
              <p:cNvSpPr txBox="1"/>
              <p:nvPr/>
            </p:nvSpPr>
            <p:spPr>
              <a:xfrm>
                <a:off x="5685073" y="4227097"/>
                <a:ext cx="444385" cy="978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 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C78466-EA85-79EA-EB38-A714BD2F4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073" y="4227097"/>
                <a:ext cx="444385" cy="978281"/>
              </a:xfrm>
              <a:prstGeom prst="rect">
                <a:avLst/>
              </a:prstGeom>
              <a:blipFill>
                <a:blip r:embed="rId2"/>
                <a:stretch>
                  <a:fillRect r="-26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B5F2F79-0C47-5C5B-B096-382540FFB42D}"/>
              </a:ext>
            </a:extLst>
          </p:cNvPr>
          <p:cNvSpPr txBox="1"/>
          <p:nvPr/>
        </p:nvSpPr>
        <p:spPr>
          <a:xfrm>
            <a:off x="4225857" y="3259113"/>
            <a:ext cx="37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prstClr val="black"/>
                </a:solidFill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4D932-7E68-848C-8609-E909FC45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AF04E33-34CE-D4BB-A107-1F7EA9E8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3973FF-9E19-8BC2-0FDA-E06A7262570D}"/>
              </a:ext>
            </a:extLst>
          </p:cNvPr>
          <p:cNvSpPr txBox="1"/>
          <p:nvPr/>
        </p:nvSpPr>
        <p:spPr>
          <a:xfrm>
            <a:off x="1614290" y="901421"/>
            <a:ext cx="5995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Match the equivalent fractions and decimals.</a:t>
            </a:r>
            <a:endParaRPr lang="en-GB" sz="3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BAC5C6-3376-19F9-7B07-EE66F04D57A9}"/>
              </a:ext>
            </a:extLst>
          </p:cNvPr>
          <p:cNvSpPr/>
          <p:nvPr/>
        </p:nvSpPr>
        <p:spPr>
          <a:xfrm>
            <a:off x="1875636" y="2233730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9/10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FB50340-E6C1-B171-6AA0-FCFC59B54C04}"/>
              </a:ext>
            </a:extLst>
          </p:cNvPr>
          <p:cNvSpPr/>
          <p:nvPr/>
        </p:nvSpPr>
        <p:spPr>
          <a:xfrm>
            <a:off x="1875636" y="3174857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6ED206-734E-CB81-0DAF-F37CB5936346}"/>
              </a:ext>
            </a:extLst>
          </p:cNvPr>
          <p:cNvSpPr/>
          <p:nvPr/>
        </p:nvSpPr>
        <p:spPr>
          <a:xfrm>
            <a:off x="1875636" y="4115984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4/10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A338CD-585B-960C-3B9D-DFA7284662F2}"/>
              </a:ext>
            </a:extLst>
          </p:cNvPr>
          <p:cNvSpPr/>
          <p:nvPr/>
        </p:nvSpPr>
        <p:spPr>
          <a:xfrm>
            <a:off x="1875636" y="5057111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7/10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24ABD76-05E8-D05A-FBEC-1A35B970BEE4}"/>
              </a:ext>
            </a:extLst>
          </p:cNvPr>
          <p:cNvSpPr/>
          <p:nvPr/>
        </p:nvSpPr>
        <p:spPr>
          <a:xfrm>
            <a:off x="1875636" y="5998236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10/10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02FE26-A004-D916-62EA-326D50D1CFBE}"/>
              </a:ext>
            </a:extLst>
          </p:cNvPr>
          <p:cNvSpPr/>
          <p:nvPr/>
        </p:nvSpPr>
        <p:spPr>
          <a:xfrm>
            <a:off x="5623291" y="2233730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B7E18AC-17F1-B444-D9AD-A8644691FDA7}"/>
              </a:ext>
            </a:extLst>
          </p:cNvPr>
          <p:cNvSpPr/>
          <p:nvPr/>
        </p:nvSpPr>
        <p:spPr>
          <a:xfrm>
            <a:off x="5623291" y="3174857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445773-1928-7A83-E7A1-44A01D3285C7}"/>
              </a:ext>
            </a:extLst>
          </p:cNvPr>
          <p:cNvSpPr/>
          <p:nvPr/>
        </p:nvSpPr>
        <p:spPr>
          <a:xfrm>
            <a:off x="5623291" y="4115984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D60949E-7173-1B92-245C-EB1018FDB048}"/>
              </a:ext>
            </a:extLst>
          </p:cNvPr>
          <p:cNvSpPr/>
          <p:nvPr/>
        </p:nvSpPr>
        <p:spPr>
          <a:xfrm>
            <a:off x="5623291" y="5057111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77464A-E1BF-0123-B37F-9B75C3089EED}"/>
              </a:ext>
            </a:extLst>
          </p:cNvPr>
          <p:cNvSpPr/>
          <p:nvPr/>
        </p:nvSpPr>
        <p:spPr>
          <a:xfrm>
            <a:off x="5623291" y="5998236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0.4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14726B-BAB4-0F77-CBED-7BCCAF91A456}"/>
              </a:ext>
            </a:extLst>
          </p:cNvPr>
          <p:cNvCxnSpPr>
            <a:stCxn id="23" idx="3"/>
            <a:endCxn id="31" idx="1"/>
          </p:cNvCxnSpPr>
          <p:nvPr/>
        </p:nvCxnSpPr>
        <p:spPr>
          <a:xfrm>
            <a:off x="3756236" y="2618451"/>
            <a:ext cx="1867055" cy="282338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C7A6E8-326A-3F12-BA4E-8E3769731108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3769781" y="2618451"/>
            <a:ext cx="1853510" cy="9014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A274C-8116-072F-5D2B-19AA025308E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3742691" y="4500704"/>
            <a:ext cx="1880600" cy="188225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B962C8-0FB7-C5C6-9B0D-6CD5A68F5713}"/>
              </a:ext>
            </a:extLst>
          </p:cNvPr>
          <p:cNvCxnSpPr>
            <a:cxnSpLocks/>
            <a:stCxn id="26" idx="3"/>
            <a:endCxn id="29" idx="1"/>
          </p:cNvCxnSpPr>
          <p:nvPr/>
        </p:nvCxnSpPr>
        <p:spPr>
          <a:xfrm flipV="1">
            <a:off x="3756236" y="3559578"/>
            <a:ext cx="1867055" cy="188225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206A21-B216-2DD4-0334-AE96EF7CDAA9}"/>
              </a:ext>
            </a:extLst>
          </p:cNvPr>
          <p:cNvCxnSpPr>
            <a:cxnSpLocks/>
          </p:cNvCxnSpPr>
          <p:nvPr/>
        </p:nvCxnSpPr>
        <p:spPr>
          <a:xfrm flipV="1">
            <a:off x="3742691" y="4520558"/>
            <a:ext cx="1867055" cy="188225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A75C2AE-BA3A-3598-2E05-DE580AD2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0.9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1004</TotalTime>
  <Words>127</Words>
  <Application>Microsoft Office PowerPoint</Application>
  <PresentationFormat>On-screen Show (4:3)</PresentationFormat>
  <Paragraphs>70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65</cp:revision>
  <dcterms:created xsi:type="dcterms:W3CDTF">2013-01-27T09:14:16Z</dcterms:created>
  <dcterms:modified xsi:type="dcterms:W3CDTF">2026-04-01T19:25:11Z</dcterms:modified>
  <cp:category/>
</cp:coreProperties>
</file>