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63" r:id="rId2"/>
    <p:sldId id="311" r:id="rId3"/>
    <p:sldId id="312" r:id="rId4"/>
    <p:sldId id="307" r:id="rId5"/>
    <p:sldId id="308" r:id="rId6"/>
    <p:sldId id="309" r:id="rId7"/>
    <p:sldId id="267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10/04/2026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4/10/2026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21475" y="-1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30" y="2694039"/>
            <a:ext cx="5038431" cy="420664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61E85E-F6B0-489E-F377-21B1429A6DB1}"/>
              </a:ext>
            </a:extLst>
          </p:cNvPr>
          <p:cNvSpPr txBox="1"/>
          <p:nvPr/>
        </p:nvSpPr>
        <p:spPr>
          <a:xfrm>
            <a:off x="1012722" y="787638"/>
            <a:ext cx="792479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/>
              <a:t>Convert units of length </a:t>
            </a:r>
          </a:p>
          <a:p>
            <a:pPr algn="ctr"/>
            <a:r>
              <a:rPr lang="en-US" sz="5400" dirty="0"/>
              <a:t>(kg &amp; tonne)</a:t>
            </a:r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3E3C0C6-EE19-497D-AECD-B18B8499FC17}"/>
              </a:ext>
            </a:extLst>
          </p:cNvPr>
          <p:cNvSpPr/>
          <p:nvPr/>
        </p:nvSpPr>
        <p:spPr>
          <a:xfrm>
            <a:off x="2579350" y="315198"/>
            <a:ext cx="3989599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tonne = ? kg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D6582BA-E30A-41C7-B2A6-C81BEF6F9E62}"/>
              </a:ext>
            </a:extLst>
          </p:cNvPr>
          <p:cNvSpPr/>
          <p:nvPr/>
        </p:nvSpPr>
        <p:spPr>
          <a:xfrm>
            <a:off x="1296080" y="5719184"/>
            <a:ext cx="6800850" cy="530915"/>
          </a:xfrm>
          <a:prstGeom prst="rect">
            <a:avLst/>
          </a:prstGeom>
          <a:noFill/>
          <a:ln w="28575">
            <a:noFill/>
          </a:ln>
        </p:spPr>
        <p:txBody>
          <a:bodyPr wrap="square" lIns="68580" tIns="34290" rIns="68580" bIns="34290">
            <a:spAutoFit/>
          </a:bodyPr>
          <a:lstStyle/>
          <a:p>
            <a:r>
              <a:rPr lang="en-US" sz="3000" b="1" dirty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Tip: Use the diagram to help you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B2240D-8265-F434-D6EB-D34667170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631588-CA04-A750-597E-29EF89295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6CA0F69-F0D7-918A-A2F8-3D4E52172B91}"/>
              </a:ext>
            </a:extLst>
          </p:cNvPr>
          <p:cNvSpPr/>
          <p:nvPr/>
        </p:nvSpPr>
        <p:spPr>
          <a:xfrm>
            <a:off x="5053881" y="311730"/>
            <a:ext cx="2280882" cy="623248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1000</a:t>
            </a:r>
            <a:r>
              <a:rPr lang="en-US" sz="36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kg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E6701E-6A20-7392-4F4C-9F07285A1B43}"/>
              </a:ext>
            </a:extLst>
          </p:cNvPr>
          <p:cNvGrpSpPr/>
          <p:nvPr/>
        </p:nvGrpSpPr>
        <p:grpSpPr>
          <a:xfrm>
            <a:off x="1111045" y="982632"/>
            <a:ext cx="7629832" cy="5086554"/>
            <a:chOff x="1111045" y="982632"/>
            <a:chExt cx="7629832" cy="5086554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71BD21-357E-8808-7DBD-65E94EBFE3A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1045" y="982632"/>
              <a:ext cx="7629832" cy="50865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EC16506-1FF5-EF1C-6B53-0C585B8E484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84826" y="1123188"/>
              <a:ext cx="3989600" cy="68787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43352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50E0FCD-6C7D-A07E-252B-F3ED8FED31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49A09807-D057-D32A-BDFC-4A51197AF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1F3A0034-FECA-98E7-477A-09704E180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D5AB4A4-188B-121D-67CA-D6D99B6075D7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How heavy is 1 tonne?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6397516-9F3E-818F-3059-8D16120D95C2}"/>
              </a:ext>
            </a:extLst>
          </p:cNvPr>
          <p:cNvGrpSpPr/>
          <p:nvPr/>
        </p:nvGrpSpPr>
        <p:grpSpPr>
          <a:xfrm>
            <a:off x="1549864" y="1318405"/>
            <a:ext cx="8215764" cy="2110595"/>
            <a:chOff x="2554188" y="1324600"/>
            <a:chExt cx="8215764" cy="1423862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C0857413-7EF7-FF46-7B32-6D6B012FC248}"/>
                </a:ext>
              </a:extLst>
            </p:cNvPr>
            <p:cNvSpPr/>
            <p:nvPr/>
          </p:nvSpPr>
          <p:spPr>
            <a:xfrm>
              <a:off x="3382295" y="1324600"/>
              <a:ext cx="6559550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A8D967-C438-96A4-1051-00B2802B12A3}"/>
                </a:ext>
              </a:extLst>
            </p:cNvPr>
            <p:cNvSpPr txBox="1"/>
            <p:nvPr/>
          </p:nvSpPr>
          <p:spPr>
            <a:xfrm>
              <a:off x="2554188" y="1564948"/>
              <a:ext cx="8215764" cy="118351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/>
                <a:t>As a rough guide, an average car </a:t>
              </a:r>
            </a:p>
            <a:p>
              <a:pPr algn="ctr"/>
              <a:r>
                <a:rPr lang="en-US" sz="3600" dirty="0"/>
                <a:t>has a mass of about 2 </a:t>
              </a:r>
              <a:r>
                <a:rPr lang="en-US" sz="3600" dirty="0" err="1"/>
                <a:t>tonnes</a:t>
              </a:r>
              <a:r>
                <a:rPr lang="en-GB" sz="3600" dirty="0"/>
                <a:t>. </a:t>
              </a:r>
            </a:p>
            <a:p>
              <a:pPr algn="ctr"/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138BBBA-3D33-7598-2465-A69D5975B9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AAA1322-0041-2F19-71F0-015BB8B716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5435" y="2907208"/>
            <a:ext cx="7127970" cy="4248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86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F1F258C-05F3-BEC9-A789-B20A0A04D6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A737776-4D52-DE69-2B45-8A1D9FA9476B}"/>
              </a:ext>
            </a:extLst>
          </p:cNvPr>
          <p:cNvSpPr/>
          <p:nvPr/>
        </p:nvSpPr>
        <p:spPr>
          <a:xfrm>
            <a:off x="1750141" y="874522"/>
            <a:ext cx="6381135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tonne = 1000 kg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191791-A200-522C-2273-B903D5635719}"/>
              </a:ext>
            </a:extLst>
          </p:cNvPr>
          <p:cNvSpPr/>
          <p:nvPr/>
        </p:nvSpPr>
        <p:spPr>
          <a:xfrm>
            <a:off x="0" y="2543885"/>
            <a:ext cx="9163974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dirty="0"/>
              <a:t>To change </a:t>
            </a:r>
            <a:r>
              <a:rPr lang="en-US" sz="4400" b="1" dirty="0"/>
              <a:t>t</a:t>
            </a:r>
            <a:r>
              <a:rPr lang="en-US" sz="4400" dirty="0"/>
              <a:t> into </a:t>
            </a:r>
            <a:r>
              <a:rPr lang="en-US" sz="4400" b="1" dirty="0"/>
              <a:t>kg</a:t>
            </a:r>
            <a:r>
              <a:rPr lang="en-US" sz="4400" dirty="0"/>
              <a:t>, _______ by 1000.</a:t>
            </a:r>
            <a:endParaRPr lang="en-GB" sz="4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03ECC2-2F99-35B6-39B7-4A18D028F7C7}"/>
              </a:ext>
            </a:extLst>
          </p:cNvPr>
          <p:cNvSpPr txBox="1"/>
          <p:nvPr/>
        </p:nvSpPr>
        <p:spPr>
          <a:xfrm>
            <a:off x="0" y="4514399"/>
            <a:ext cx="916397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To change</a:t>
            </a:r>
            <a:r>
              <a:rPr lang="en-US" sz="4400" b="1" dirty="0"/>
              <a:t> kg </a:t>
            </a:r>
            <a:r>
              <a:rPr lang="en-US" sz="4400" dirty="0"/>
              <a:t>into </a:t>
            </a:r>
            <a:r>
              <a:rPr lang="en-US" sz="4400" b="1" dirty="0"/>
              <a:t>t</a:t>
            </a:r>
            <a:r>
              <a:rPr lang="en-US" sz="4400" dirty="0"/>
              <a:t>, _______ by 1000.</a:t>
            </a:r>
            <a:endParaRPr lang="en-GB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DD8D00A-74EC-9A2B-FFF8-3CF30942D897}"/>
              </a:ext>
            </a:extLst>
          </p:cNvPr>
          <p:cNvSpPr/>
          <p:nvPr/>
        </p:nvSpPr>
        <p:spPr>
          <a:xfrm>
            <a:off x="3264309" y="2616981"/>
            <a:ext cx="503411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multiply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12FA4D-93E8-D6FD-52AA-6C535D5A0319}"/>
              </a:ext>
            </a:extLst>
          </p:cNvPr>
          <p:cNvSpPr/>
          <p:nvPr/>
        </p:nvSpPr>
        <p:spPr>
          <a:xfrm>
            <a:off x="3333135" y="4587496"/>
            <a:ext cx="5034116" cy="623248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divide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DFF1BD-FD0F-C025-B6BA-3EAF654509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17" y="154197"/>
            <a:ext cx="1159518" cy="11595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6D245A-7205-764A-C39A-5F941D69A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043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CA8E99-9808-AC5D-8061-B73651C56D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BF52717-BE83-76F7-AD35-40592365898B}"/>
              </a:ext>
            </a:extLst>
          </p:cNvPr>
          <p:cNvSpPr/>
          <p:nvPr/>
        </p:nvSpPr>
        <p:spPr>
          <a:xfrm>
            <a:off x="1691148" y="1774768"/>
            <a:ext cx="5397910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= 1000 kg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3DB364D-A6E9-D627-31BF-6B2AEAE0F0CD}"/>
              </a:ext>
            </a:extLst>
          </p:cNvPr>
          <p:cNvSpPr/>
          <p:nvPr/>
        </p:nvSpPr>
        <p:spPr>
          <a:xfrm>
            <a:off x="849878" y="4021481"/>
            <a:ext cx="6361471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9.5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=  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kg</a:t>
            </a:r>
          </a:p>
        </p:txBody>
      </p:sp>
      <p:sp>
        <p:nvSpPr>
          <p:cNvPr id="10" name="Arrow: Curved Down 9">
            <a:extLst>
              <a:ext uri="{FF2B5EF4-FFF2-40B4-BE49-F238E27FC236}">
                <a16:creationId xmlns:a16="http://schemas.microsoft.com/office/drawing/2014/main" id="{936480A4-0B98-135F-6109-EF848232E645}"/>
              </a:ext>
            </a:extLst>
          </p:cNvPr>
          <p:cNvSpPr/>
          <p:nvPr/>
        </p:nvSpPr>
        <p:spPr>
          <a:xfrm>
            <a:off x="3097161" y="1041670"/>
            <a:ext cx="2025445" cy="54077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84653DA-51F4-E69F-E20F-84ADBE49DF38}"/>
              </a:ext>
            </a:extLst>
          </p:cNvPr>
          <p:cNvSpPr/>
          <p:nvPr/>
        </p:nvSpPr>
        <p:spPr>
          <a:xfrm>
            <a:off x="3097161" y="322282"/>
            <a:ext cx="18669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/>
              <a:t>x 1000</a:t>
            </a:r>
            <a:endParaRPr lang="en-GB" sz="4400" b="1" dirty="0"/>
          </a:p>
        </p:txBody>
      </p:sp>
      <p:sp>
        <p:nvSpPr>
          <p:cNvPr id="15" name="Arrow: Curved Down 14">
            <a:extLst>
              <a:ext uri="{FF2B5EF4-FFF2-40B4-BE49-F238E27FC236}">
                <a16:creationId xmlns:a16="http://schemas.microsoft.com/office/drawing/2014/main" id="{118F8F30-560F-8364-A399-DB9EA96BB8CC}"/>
              </a:ext>
            </a:extLst>
          </p:cNvPr>
          <p:cNvSpPr/>
          <p:nvPr/>
        </p:nvSpPr>
        <p:spPr>
          <a:xfrm flipV="1">
            <a:off x="3194261" y="5051285"/>
            <a:ext cx="2025445" cy="54077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4577F3-412A-2617-F7F9-094801F8E9B7}"/>
              </a:ext>
            </a:extLst>
          </p:cNvPr>
          <p:cNvSpPr/>
          <p:nvPr/>
        </p:nvSpPr>
        <p:spPr>
          <a:xfrm>
            <a:off x="3244645" y="5701996"/>
            <a:ext cx="18669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/>
              <a:t>x 1000</a:t>
            </a:r>
            <a:endParaRPr lang="en-GB" sz="4400" b="1" dirty="0"/>
          </a:p>
        </p:txBody>
      </p:sp>
      <p:pic>
        <p:nvPicPr>
          <p:cNvPr id="17" name="Picture 16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2BA2957A-7C41-0E97-F0FE-A5DDC1217C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DC21D46-4430-9C27-CEA0-9FE8D7E230BB}"/>
              </a:ext>
            </a:extLst>
          </p:cNvPr>
          <p:cNvSpPr/>
          <p:nvPr/>
        </p:nvSpPr>
        <p:spPr>
          <a:xfrm>
            <a:off x="4040453" y="4021481"/>
            <a:ext cx="1847229" cy="900246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9500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27D4502-A6C6-FD56-2FC4-CA3BA676A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991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80634D-10D6-9843-04E8-B7F83FBF59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70F12B9-57FB-7592-CF2C-A502383EEBC3}"/>
              </a:ext>
            </a:extLst>
          </p:cNvPr>
          <p:cNvSpPr/>
          <p:nvPr/>
        </p:nvSpPr>
        <p:spPr>
          <a:xfrm>
            <a:off x="2054941" y="1774768"/>
            <a:ext cx="5466735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1000 kg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00B2433-E611-D23A-6C1C-78FFA7ACF6BC}"/>
              </a:ext>
            </a:extLst>
          </p:cNvPr>
          <p:cNvSpPr/>
          <p:nvPr/>
        </p:nvSpPr>
        <p:spPr>
          <a:xfrm>
            <a:off x="1750142" y="4031316"/>
            <a:ext cx="5466735" cy="900246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650 kg</a:t>
            </a:r>
          </a:p>
        </p:txBody>
      </p:sp>
      <p:pic>
        <p:nvPicPr>
          <p:cNvPr id="5" name="Picture 4" descr="A cartoon of a wizard thinking&#10;&#10;AI-generated content may be incorrect.">
            <a:extLst>
              <a:ext uri="{FF2B5EF4-FFF2-40B4-BE49-F238E27FC236}">
                <a16:creationId xmlns:a16="http://schemas.microsoft.com/office/drawing/2014/main" id="{6A35BA2C-B277-E0DD-6685-A4FFEB2CA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49" y="119006"/>
            <a:ext cx="1202400" cy="1201990"/>
          </a:xfrm>
          <a:prstGeom prst="rect">
            <a:avLst/>
          </a:prstGeom>
        </p:spPr>
      </p:pic>
      <p:sp>
        <p:nvSpPr>
          <p:cNvPr id="6" name="Arrow: Curved Down 5">
            <a:extLst>
              <a:ext uri="{FF2B5EF4-FFF2-40B4-BE49-F238E27FC236}">
                <a16:creationId xmlns:a16="http://schemas.microsoft.com/office/drawing/2014/main" id="{D17CA86B-69D1-6D51-5821-CADE6FD589FA}"/>
              </a:ext>
            </a:extLst>
          </p:cNvPr>
          <p:cNvSpPr/>
          <p:nvPr/>
        </p:nvSpPr>
        <p:spPr>
          <a:xfrm flipH="1">
            <a:off x="3097161" y="1041670"/>
            <a:ext cx="2025445" cy="54077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E0F49D-5A2D-F03A-FD85-6CE7289E7526}"/>
              </a:ext>
            </a:extLst>
          </p:cNvPr>
          <p:cNvSpPr/>
          <p:nvPr/>
        </p:nvSpPr>
        <p:spPr>
          <a:xfrm>
            <a:off x="3097161" y="322282"/>
            <a:ext cx="18669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/>
              <a:t>÷ 1000</a:t>
            </a:r>
            <a:endParaRPr lang="en-GB" sz="4400" b="1" dirty="0"/>
          </a:p>
        </p:txBody>
      </p:sp>
      <p:sp>
        <p:nvSpPr>
          <p:cNvPr id="8" name="Arrow: Curved Down 7">
            <a:extLst>
              <a:ext uri="{FF2B5EF4-FFF2-40B4-BE49-F238E27FC236}">
                <a16:creationId xmlns:a16="http://schemas.microsoft.com/office/drawing/2014/main" id="{6FE68312-87E6-1D76-6ED1-D14219F05902}"/>
              </a:ext>
            </a:extLst>
          </p:cNvPr>
          <p:cNvSpPr/>
          <p:nvPr/>
        </p:nvSpPr>
        <p:spPr>
          <a:xfrm flipH="1" flipV="1">
            <a:off x="3105769" y="5288732"/>
            <a:ext cx="2025445" cy="540774"/>
          </a:xfrm>
          <a:prstGeom prst="curved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1698EF-5811-FB58-F08C-4671E4DF5B67}"/>
              </a:ext>
            </a:extLst>
          </p:cNvPr>
          <p:cNvSpPr/>
          <p:nvPr/>
        </p:nvSpPr>
        <p:spPr>
          <a:xfrm>
            <a:off x="3216369" y="5903143"/>
            <a:ext cx="186690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/>
              <a:t>÷ 1000</a:t>
            </a:r>
            <a:endParaRPr lang="en-GB" sz="4400" b="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4C5DBD-0DE2-BCF6-689B-5A5A54E87BCF}"/>
              </a:ext>
            </a:extLst>
          </p:cNvPr>
          <p:cNvSpPr/>
          <p:nvPr/>
        </p:nvSpPr>
        <p:spPr>
          <a:xfrm>
            <a:off x="948812" y="4031316"/>
            <a:ext cx="1956622" cy="900246"/>
          </a:xfrm>
          <a:prstGeom prst="rect">
            <a:avLst/>
          </a:prstGeom>
          <a:solidFill>
            <a:srgbClr val="EBF1DE"/>
          </a:solidFill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0.65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87009AC-35AB-8F48-B605-7F1F4FCF2B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5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c 9">
            <a:extLst>
              <a:ext uri="{FF2B5EF4-FFF2-40B4-BE49-F238E27FC236}">
                <a16:creationId xmlns:a16="http://schemas.microsoft.com/office/drawing/2014/main" id="{3ABF569B-F330-4BD8-A784-59418F538E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6853698" y="3970520"/>
            <a:ext cx="1786718" cy="1858187"/>
          </a:xfrm>
          <a:prstGeom prst="rect">
            <a:avLst/>
          </a:prstGeom>
        </p:spPr>
      </p:pic>
      <p:pic>
        <p:nvPicPr>
          <p:cNvPr id="6" name="Picture 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8C400F70-C2FD-2BF5-6810-E7E7AFDA6C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202A7D3-64B9-558A-BAAA-3DD7DA718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9DE63D2-8C91-E17E-6FBA-613F08C23A35}"/>
              </a:ext>
            </a:extLst>
          </p:cNvPr>
          <p:cNvSpPr/>
          <p:nvPr/>
        </p:nvSpPr>
        <p:spPr>
          <a:xfrm>
            <a:off x="1358346" y="2188222"/>
            <a:ext cx="4823791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= ? kg</a:t>
            </a:r>
          </a:p>
          <a:p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4000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k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 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?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2.5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? kg</a:t>
            </a:r>
          </a:p>
          <a:p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5500 kg = ? 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F55A998-4A53-55D0-B6DA-509B067A5F76}"/>
              </a:ext>
            </a:extLst>
          </p:cNvPr>
          <p:cNvSpPr/>
          <p:nvPr/>
        </p:nvSpPr>
        <p:spPr>
          <a:xfrm>
            <a:off x="2799819" y="129507"/>
            <a:ext cx="36944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CCCEEC-A37C-05DE-5B10-F0E9C77D52D8}"/>
              </a:ext>
            </a:extLst>
          </p:cNvPr>
          <p:cNvSpPr/>
          <p:nvPr/>
        </p:nvSpPr>
        <p:spPr>
          <a:xfrm>
            <a:off x="1649896" y="1296129"/>
            <a:ext cx="2922104" cy="68480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ysClr val="windowText" lastClr="000000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Solve: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CB35C2-5E95-3A79-8007-490BDAD9AF3E}"/>
              </a:ext>
            </a:extLst>
          </p:cNvPr>
          <p:cNvSpPr txBox="1"/>
          <p:nvPr/>
        </p:nvSpPr>
        <p:spPr>
          <a:xfrm>
            <a:off x="3012461" y="2097467"/>
            <a:ext cx="2558196" cy="76944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8000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kg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A6A740E-B1AE-1E57-B1EA-E8CE35754A08}"/>
              </a:ext>
            </a:extLst>
          </p:cNvPr>
          <p:cNvSpPr txBox="1"/>
          <p:nvPr/>
        </p:nvSpPr>
        <p:spPr>
          <a:xfrm>
            <a:off x="4102714" y="3347456"/>
            <a:ext cx="2225723" cy="76944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44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8C8E5F1-D482-A912-FEAA-7CCB81F17F3F}"/>
              </a:ext>
            </a:extLst>
          </p:cNvPr>
          <p:cNvSpPr txBox="1"/>
          <p:nvPr/>
        </p:nvSpPr>
        <p:spPr>
          <a:xfrm>
            <a:off x="3437400" y="4545975"/>
            <a:ext cx="2558196" cy="76944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2500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kg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F753153-1FAB-9CA2-238B-D1061EEE4B2B}"/>
              </a:ext>
            </a:extLst>
          </p:cNvPr>
          <p:cNvSpPr txBox="1"/>
          <p:nvPr/>
        </p:nvSpPr>
        <p:spPr>
          <a:xfrm>
            <a:off x="4102714" y="5762336"/>
            <a:ext cx="2558196" cy="769441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5.5</a:t>
            </a:r>
            <a:r>
              <a:rPr lang="en-US" sz="4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4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endParaRPr lang="en-US" sz="44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7D632FE-62F5-9BAE-3E46-4A51F89FA071}"/>
              </a:ext>
            </a:extLst>
          </p:cNvPr>
          <p:cNvGrpSpPr/>
          <p:nvPr/>
        </p:nvGrpSpPr>
        <p:grpSpPr>
          <a:xfrm>
            <a:off x="6623107" y="245629"/>
            <a:ext cx="2172550" cy="1851838"/>
            <a:chOff x="-1403164" y="648911"/>
            <a:chExt cx="5499828" cy="366655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F008631-EF3F-4DCE-F809-26B23F5C2B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1403164" y="648911"/>
              <a:ext cx="5499828" cy="366655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DFCC118-934A-6728-55AF-E3F9C9702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95914" y="2026140"/>
              <a:ext cx="2202514" cy="67033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DD076F3-7EFF-F362-09E2-93C3C5F53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767162" y="1976586"/>
              <a:ext cx="1331725" cy="769441"/>
            </a:xfrm>
            <a:prstGeom prst="rect">
              <a:avLst/>
            </a:prstGeom>
          </p:spPr>
        </p:pic>
      </p:grpSp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456E58CD-F36F-4C9F-8926-FF87CF8D4168}"/>
              </a:ext>
            </a:extLst>
          </p:cNvPr>
          <p:cNvSpPr/>
          <p:nvPr/>
        </p:nvSpPr>
        <p:spPr>
          <a:xfrm>
            <a:off x="6205329" y="2482188"/>
            <a:ext cx="2435087" cy="1380813"/>
          </a:xfrm>
          <a:prstGeom prst="wedgeEllipseCallout">
            <a:avLst>
              <a:gd name="adj1" fmla="val 13866"/>
              <a:gd name="adj2" fmla="val 111539"/>
            </a:avLst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/>
              <a:t>Use the conversion chart to help you.</a:t>
            </a:r>
          </a:p>
        </p:txBody>
      </p:sp>
    </p:spTree>
    <p:extLst>
      <p:ext uri="{BB962C8B-B14F-4D97-AF65-F5344CB8AC3E}">
        <p14:creationId xmlns:p14="http://schemas.microsoft.com/office/powerpoint/2010/main" val="244280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9864" y="1366200"/>
            <a:ext cx="8215764" cy="2020610"/>
            <a:chOff x="2554188" y="1356844"/>
            <a:chExt cx="821576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244030" y="1356844"/>
              <a:ext cx="6697815" cy="1363156"/>
            </a:xfrm>
            <a:prstGeom prst="wedgeRoundRectCallout">
              <a:avLst>
                <a:gd name="adj1" fmla="val -64558"/>
                <a:gd name="adj2" fmla="val 50166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4188" y="1577277"/>
              <a:ext cx="8215764" cy="80977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/>
                <a:t>When changing </a:t>
              </a:r>
              <a:r>
                <a:rPr lang="en-US" sz="3600" dirty="0" err="1"/>
                <a:t>tonnes</a:t>
              </a:r>
              <a:r>
                <a:rPr lang="en-US" sz="3600" dirty="0"/>
                <a:t> into </a:t>
              </a:r>
            </a:p>
            <a:p>
              <a:pPr algn="ctr"/>
              <a:r>
                <a:rPr lang="en-US" sz="3600" dirty="0"/>
                <a:t>kilograms, the number gets smaller.</a:t>
              </a:r>
              <a:endPara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239706" y="3877149"/>
            <a:ext cx="6127545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FF0000"/>
                </a:solidFill>
              </a:rPr>
              <a:t>False: can you explain why?</a:t>
            </a:r>
            <a:endParaRPr lang="en-GB" sz="6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1390</TotalTime>
  <Words>172</Words>
  <Application>Microsoft Office PowerPoint</Application>
  <PresentationFormat>On-screen Show (4:3)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72</cp:revision>
  <dcterms:created xsi:type="dcterms:W3CDTF">2013-01-27T09:14:16Z</dcterms:created>
  <dcterms:modified xsi:type="dcterms:W3CDTF">2026-04-10T10:26:57Z</dcterms:modified>
  <cp:category/>
</cp:coreProperties>
</file>