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62" r:id="rId3"/>
    <p:sldId id="307" r:id="rId4"/>
    <p:sldId id="308" r:id="rId5"/>
    <p:sldId id="309" r:id="rId6"/>
    <p:sldId id="267" r:id="rId7"/>
    <p:sldId id="305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10/04/2026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4164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6" name="Picture 5" descr="A cartoon of a wizard&#10;&#10;AI-generated content may be incorrect.">
            <a:extLst>
              <a:ext uri="{FF2B5EF4-FFF2-40B4-BE49-F238E27FC236}">
                <a16:creationId xmlns:a16="http://schemas.microsoft.com/office/drawing/2014/main" id="{648A0BE5-D8F1-64E3-4C6A-E5D4A4D05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337" y="2802992"/>
            <a:ext cx="4192086" cy="38913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536935-0D24-260D-216E-A89B7F8C24DD}"/>
              </a:ext>
            </a:extLst>
          </p:cNvPr>
          <p:cNvSpPr txBox="1"/>
          <p:nvPr/>
        </p:nvSpPr>
        <p:spPr>
          <a:xfrm>
            <a:off x="1012722" y="787638"/>
            <a:ext cx="79247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Convert units of length </a:t>
            </a:r>
          </a:p>
          <a:p>
            <a:pPr algn="ctr"/>
            <a:r>
              <a:rPr lang="en-US" sz="5400" dirty="0"/>
              <a:t>(L &amp; ml)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EE87DEA-1F8C-44EF-8357-A971F17F25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855517" y="1677572"/>
            <a:ext cx="5432966" cy="35819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F77AEF-2E16-4DAF-9D74-8AFB6C671DCF}"/>
              </a:ext>
            </a:extLst>
          </p:cNvPr>
          <p:cNvSpPr/>
          <p:nvPr/>
        </p:nvSpPr>
        <p:spPr>
          <a:xfrm>
            <a:off x="3032289" y="247367"/>
            <a:ext cx="3319349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 L = ? ml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42E9E1-A102-4AEE-964B-AD5878F0CA29}"/>
              </a:ext>
            </a:extLst>
          </p:cNvPr>
          <p:cNvSpPr/>
          <p:nvPr/>
        </p:nvSpPr>
        <p:spPr>
          <a:xfrm>
            <a:off x="1507902" y="5873213"/>
            <a:ext cx="6800850" cy="530915"/>
          </a:xfrm>
          <a:prstGeom prst="rect">
            <a:avLst/>
          </a:prstGeom>
          <a:noFill/>
          <a:ln w="2857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3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Tip: Use the diagram to help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7912AA-2BE4-75AD-E5A2-BAA8D0820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C4394A-A00F-0D4F-A2B2-A4ABCBA0DCCB}"/>
              </a:ext>
            </a:extLst>
          </p:cNvPr>
          <p:cNvSpPr/>
          <p:nvPr/>
        </p:nvSpPr>
        <p:spPr>
          <a:xfrm>
            <a:off x="4798143" y="247169"/>
            <a:ext cx="2593738" cy="746358"/>
          </a:xfrm>
          <a:prstGeom prst="rect">
            <a:avLst/>
          </a:prstGeom>
          <a:solidFill>
            <a:srgbClr val="EBF1DE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1000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7EF59-6EFB-0AB1-EAB2-DCEA1AF52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17" y="154197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1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F258C-05F3-BEC9-A789-B20A0A04D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737776-4D52-DE69-2B45-8A1D9FA9476B}"/>
              </a:ext>
            </a:extLst>
          </p:cNvPr>
          <p:cNvSpPr/>
          <p:nvPr/>
        </p:nvSpPr>
        <p:spPr>
          <a:xfrm>
            <a:off x="2330246" y="874522"/>
            <a:ext cx="5034116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 L = 1000 ml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191791-A200-522C-2273-B903D5635719}"/>
              </a:ext>
            </a:extLst>
          </p:cNvPr>
          <p:cNvSpPr/>
          <p:nvPr/>
        </p:nvSpPr>
        <p:spPr>
          <a:xfrm>
            <a:off x="0" y="2580767"/>
            <a:ext cx="91639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/>
              <a:t>To change </a:t>
            </a:r>
            <a:r>
              <a:rPr lang="en-US" sz="4400" b="1" dirty="0"/>
              <a:t>L</a:t>
            </a:r>
            <a:r>
              <a:rPr lang="en-US" sz="4400" dirty="0"/>
              <a:t> into </a:t>
            </a:r>
            <a:r>
              <a:rPr lang="en-US" sz="4400" b="1" dirty="0"/>
              <a:t>ml</a:t>
            </a:r>
            <a:r>
              <a:rPr lang="en-US" sz="4400" dirty="0"/>
              <a:t>, ______ by 1000.</a:t>
            </a:r>
            <a:endParaRPr lang="en-GB" sz="4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3ECC2-2F99-35B6-39B7-4A18D028F7C7}"/>
              </a:ext>
            </a:extLst>
          </p:cNvPr>
          <p:cNvSpPr txBox="1"/>
          <p:nvPr/>
        </p:nvSpPr>
        <p:spPr>
          <a:xfrm>
            <a:off x="0" y="4514400"/>
            <a:ext cx="9163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To change</a:t>
            </a:r>
            <a:r>
              <a:rPr lang="en-US" sz="4400" b="1" dirty="0"/>
              <a:t> ml </a:t>
            </a:r>
            <a:r>
              <a:rPr lang="en-US" sz="4400" dirty="0"/>
              <a:t>into </a:t>
            </a:r>
            <a:r>
              <a:rPr lang="en-US" sz="4400" b="1" dirty="0"/>
              <a:t>L</a:t>
            </a:r>
            <a:r>
              <a:rPr lang="en-US" sz="4400" dirty="0"/>
              <a:t>, ______ by 1000.</a:t>
            </a:r>
            <a:endParaRPr lang="en-GB" sz="4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D8D00A-74EC-9A2B-FFF8-3CF30942D897}"/>
              </a:ext>
            </a:extLst>
          </p:cNvPr>
          <p:cNvSpPr/>
          <p:nvPr/>
        </p:nvSpPr>
        <p:spPr>
          <a:xfrm>
            <a:off x="3333135" y="2653016"/>
            <a:ext cx="5034116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multiply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12FA4D-93E8-D6FD-52AA-6C535D5A0319}"/>
              </a:ext>
            </a:extLst>
          </p:cNvPr>
          <p:cNvSpPr/>
          <p:nvPr/>
        </p:nvSpPr>
        <p:spPr>
          <a:xfrm>
            <a:off x="3333135" y="4587496"/>
            <a:ext cx="5034116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divide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DFF1BD-FD0F-C025-B6BA-3EAF65450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17" y="154197"/>
            <a:ext cx="1159518" cy="11595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6D245A-7205-764A-C39A-5F941D69A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4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CA8E99-9808-AC5D-8061-B73651C56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F52717-BE83-76F7-AD35-40592365898B}"/>
              </a:ext>
            </a:extLst>
          </p:cNvPr>
          <p:cNvSpPr/>
          <p:nvPr/>
        </p:nvSpPr>
        <p:spPr>
          <a:xfrm>
            <a:off x="1691148" y="1774768"/>
            <a:ext cx="5397910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 L = 1000 ml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DB364D-A6E9-D627-31BF-6B2AEAE0F0CD}"/>
              </a:ext>
            </a:extLst>
          </p:cNvPr>
          <p:cNvSpPr/>
          <p:nvPr/>
        </p:nvSpPr>
        <p:spPr>
          <a:xfrm>
            <a:off x="929147" y="4041103"/>
            <a:ext cx="6361471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3.5 L =  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 ml</a:t>
            </a:r>
          </a:p>
        </p:txBody>
      </p:sp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936480A4-0B98-135F-6109-EF848232E645}"/>
              </a:ext>
            </a:extLst>
          </p:cNvPr>
          <p:cNvSpPr/>
          <p:nvPr/>
        </p:nvSpPr>
        <p:spPr>
          <a:xfrm>
            <a:off x="3097161" y="1041670"/>
            <a:ext cx="2025445" cy="540774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4653DA-51F4-E69F-E20F-84ADBE49DF38}"/>
              </a:ext>
            </a:extLst>
          </p:cNvPr>
          <p:cNvSpPr/>
          <p:nvPr/>
        </p:nvSpPr>
        <p:spPr>
          <a:xfrm>
            <a:off x="3097161" y="322282"/>
            <a:ext cx="186690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/>
              <a:t>x 1000</a:t>
            </a:r>
            <a:endParaRPr lang="en-GB" sz="4400" b="1" dirty="0"/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118F8F30-560F-8364-A399-DB9EA96BB8CC}"/>
              </a:ext>
            </a:extLst>
          </p:cNvPr>
          <p:cNvSpPr/>
          <p:nvPr/>
        </p:nvSpPr>
        <p:spPr>
          <a:xfrm flipV="1">
            <a:off x="3194261" y="5051285"/>
            <a:ext cx="2025445" cy="540774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4577F3-412A-2617-F7F9-094801F8E9B7}"/>
              </a:ext>
            </a:extLst>
          </p:cNvPr>
          <p:cNvSpPr/>
          <p:nvPr/>
        </p:nvSpPr>
        <p:spPr>
          <a:xfrm>
            <a:off x="3244645" y="5701996"/>
            <a:ext cx="186690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/>
              <a:t>x 1000</a:t>
            </a:r>
            <a:endParaRPr lang="en-GB" sz="4400" b="1" dirty="0"/>
          </a:p>
        </p:txBody>
      </p:sp>
      <p:pic>
        <p:nvPicPr>
          <p:cNvPr id="17" name="Picture 16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BA2957A-7C41-0E97-F0FE-A5DDC1217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DC21D46-4430-9C27-CEA0-9FE8D7E230BB}"/>
              </a:ext>
            </a:extLst>
          </p:cNvPr>
          <p:cNvSpPr/>
          <p:nvPr/>
        </p:nvSpPr>
        <p:spPr>
          <a:xfrm>
            <a:off x="4040453" y="4039706"/>
            <a:ext cx="1847229" cy="900246"/>
          </a:xfrm>
          <a:prstGeom prst="rect">
            <a:avLst/>
          </a:prstGeom>
          <a:solidFill>
            <a:srgbClr val="EBF1DE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3500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27D4502-A6C6-FD56-2FC4-CA3BA676A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9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80634D-10D6-9843-04E8-B7F83FBF5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0F12B9-57FB-7592-CF2C-A502383EEBC3}"/>
              </a:ext>
            </a:extLst>
          </p:cNvPr>
          <p:cNvSpPr/>
          <p:nvPr/>
        </p:nvSpPr>
        <p:spPr>
          <a:xfrm>
            <a:off x="2054941" y="1774768"/>
            <a:ext cx="5466735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 L  = 1000 ml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0B2433-E611-D23A-6C1C-78FFA7ACF6BC}"/>
              </a:ext>
            </a:extLst>
          </p:cNvPr>
          <p:cNvSpPr/>
          <p:nvPr/>
        </p:nvSpPr>
        <p:spPr>
          <a:xfrm>
            <a:off x="1946787" y="3949024"/>
            <a:ext cx="5466735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L = 480 ml</a:t>
            </a:r>
          </a:p>
        </p:txBody>
      </p:sp>
      <p:pic>
        <p:nvPicPr>
          <p:cNvPr id="5" name="Picture 4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6A35BA2C-B277-E0DD-6685-A4FFEB2CA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6" name="Arrow: Curved Down 5">
            <a:extLst>
              <a:ext uri="{FF2B5EF4-FFF2-40B4-BE49-F238E27FC236}">
                <a16:creationId xmlns:a16="http://schemas.microsoft.com/office/drawing/2014/main" id="{D17CA86B-69D1-6D51-5821-CADE6FD589FA}"/>
              </a:ext>
            </a:extLst>
          </p:cNvPr>
          <p:cNvSpPr/>
          <p:nvPr/>
        </p:nvSpPr>
        <p:spPr>
          <a:xfrm flipH="1">
            <a:off x="3097161" y="1041670"/>
            <a:ext cx="2025445" cy="540774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E0F49D-5A2D-F03A-FD85-6CE7289E7526}"/>
              </a:ext>
            </a:extLst>
          </p:cNvPr>
          <p:cNvSpPr/>
          <p:nvPr/>
        </p:nvSpPr>
        <p:spPr>
          <a:xfrm>
            <a:off x="3097161" y="322282"/>
            <a:ext cx="186690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/>
              <a:t>÷ 1000</a:t>
            </a:r>
            <a:endParaRPr lang="en-GB" sz="4400" b="1" dirty="0"/>
          </a:p>
        </p:txBody>
      </p: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6FE68312-87E6-1D76-6ED1-D14219F05902}"/>
              </a:ext>
            </a:extLst>
          </p:cNvPr>
          <p:cNvSpPr/>
          <p:nvPr/>
        </p:nvSpPr>
        <p:spPr>
          <a:xfrm flipH="1" flipV="1">
            <a:off x="3105769" y="5288732"/>
            <a:ext cx="2025445" cy="540774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1698EF-5811-FB58-F08C-4671E4DF5B67}"/>
              </a:ext>
            </a:extLst>
          </p:cNvPr>
          <p:cNvSpPr/>
          <p:nvPr/>
        </p:nvSpPr>
        <p:spPr>
          <a:xfrm>
            <a:off x="3216369" y="5903143"/>
            <a:ext cx="186690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/>
              <a:t>÷ 1000</a:t>
            </a:r>
            <a:endParaRPr lang="en-GB" sz="4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4C5DBD-0DE2-BCF6-689B-5A5A54E87BCF}"/>
              </a:ext>
            </a:extLst>
          </p:cNvPr>
          <p:cNvSpPr/>
          <p:nvPr/>
        </p:nvSpPr>
        <p:spPr>
          <a:xfrm>
            <a:off x="1149147" y="3949024"/>
            <a:ext cx="1956622" cy="900246"/>
          </a:xfrm>
          <a:prstGeom prst="rect">
            <a:avLst/>
          </a:prstGeom>
          <a:solidFill>
            <a:srgbClr val="EBF1DE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0.48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7009AC-35AB-8F48-B605-7F1F4FCF2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5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3ABF569B-F330-4BD8-A784-59418F538E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853698" y="3970520"/>
            <a:ext cx="1786718" cy="1858187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456E58CD-F36F-4C9F-8926-FF87CF8D4168}"/>
              </a:ext>
            </a:extLst>
          </p:cNvPr>
          <p:cNvSpPr/>
          <p:nvPr/>
        </p:nvSpPr>
        <p:spPr>
          <a:xfrm>
            <a:off x="6205329" y="2482188"/>
            <a:ext cx="2435087" cy="1380813"/>
          </a:xfrm>
          <a:prstGeom prst="wedgeEllipseCallout">
            <a:avLst>
              <a:gd name="adj1" fmla="val 13866"/>
              <a:gd name="adj2" fmla="val 111539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Use the conversion chart to help you.</a:t>
            </a:r>
          </a:p>
        </p:txBody>
      </p:sp>
      <p:pic>
        <p:nvPicPr>
          <p:cNvPr id="6" name="Picture 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8C400F70-C2FD-2BF5-6810-E7E7AFDA6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02A7D3-64B9-558A-BAAA-3DD7DA718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DE63D2-8C91-E17E-6FBA-613F08C23A35}"/>
              </a:ext>
            </a:extLst>
          </p:cNvPr>
          <p:cNvSpPr/>
          <p:nvPr/>
        </p:nvSpPr>
        <p:spPr>
          <a:xfrm>
            <a:off x="557640" y="2152827"/>
            <a:ext cx="4823791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 L = ? ml</a:t>
            </a:r>
          </a:p>
          <a:p>
            <a:endParaRPr lang="en-US" sz="4000" b="1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2000</a:t>
            </a:r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ml = ? 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</a:t>
            </a:r>
            <a:endParaRPr lang="en-US" sz="40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endParaRPr lang="en-US" sz="40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1.5 L = ? ml</a:t>
            </a:r>
          </a:p>
          <a:p>
            <a:endParaRPr lang="en-US" sz="4000" b="1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9500 ml = ? 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55A998-4A53-55D0-B6DA-509B067A5F76}"/>
              </a:ext>
            </a:extLst>
          </p:cNvPr>
          <p:cNvSpPr/>
          <p:nvPr/>
        </p:nvSpPr>
        <p:spPr>
          <a:xfrm>
            <a:off x="2799819" y="129507"/>
            <a:ext cx="36944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CCCEEC-A37C-05DE-5B10-F0E9C77D52D8}"/>
              </a:ext>
            </a:extLst>
          </p:cNvPr>
          <p:cNvSpPr/>
          <p:nvPr/>
        </p:nvSpPr>
        <p:spPr>
          <a:xfrm>
            <a:off x="1649896" y="1296129"/>
            <a:ext cx="2922104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Solve: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CB35C2-5E95-3A79-8007-490BDAD9AF3E}"/>
              </a:ext>
            </a:extLst>
          </p:cNvPr>
          <p:cNvSpPr txBox="1"/>
          <p:nvPr/>
        </p:nvSpPr>
        <p:spPr>
          <a:xfrm>
            <a:off x="2100574" y="2097467"/>
            <a:ext cx="2558196" cy="769441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4000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ml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6A740E-B1AE-1E57-B1EA-E8CE35754A08}"/>
              </a:ext>
            </a:extLst>
          </p:cNvPr>
          <p:cNvSpPr txBox="1"/>
          <p:nvPr/>
        </p:nvSpPr>
        <p:spPr>
          <a:xfrm>
            <a:off x="3338603" y="3310173"/>
            <a:ext cx="2225723" cy="769441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C8E5F1-D482-A912-FEAA-7CCB81F17F3F}"/>
              </a:ext>
            </a:extLst>
          </p:cNvPr>
          <p:cNvSpPr txBox="1"/>
          <p:nvPr/>
        </p:nvSpPr>
        <p:spPr>
          <a:xfrm>
            <a:off x="2657011" y="4508692"/>
            <a:ext cx="2558196" cy="769441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1500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ml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753153-1FAB-9CA2-238B-D1061EEE4B2B}"/>
              </a:ext>
            </a:extLst>
          </p:cNvPr>
          <p:cNvSpPr txBox="1"/>
          <p:nvPr/>
        </p:nvSpPr>
        <p:spPr>
          <a:xfrm>
            <a:off x="3338603" y="5812266"/>
            <a:ext cx="2558196" cy="769441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9.5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EF6BF0-840F-1CF5-A7A9-041A8251B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305" y="303364"/>
            <a:ext cx="2283080" cy="16775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280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13D929-D144-511E-2B59-75057D75173C}"/>
              </a:ext>
            </a:extLst>
          </p:cNvPr>
          <p:cNvSpPr/>
          <p:nvPr/>
        </p:nvSpPr>
        <p:spPr>
          <a:xfrm>
            <a:off x="1868340" y="5936226"/>
            <a:ext cx="66556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Who is correct?</a:t>
            </a:r>
          </a:p>
        </p:txBody>
      </p:sp>
      <p:pic>
        <p:nvPicPr>
          <p:cNvPr id="19" name="Picture 18" descr="Cartoon a cartoon of a child wearing a wizard hat&#10;&#10;AI-generated content may be incorrect.">
            <a:extLst>
              <a:ext uri="{FF2B5EF4-FFF2-40B4-BE49-F238E27FC236}">
                <a16:creationId xmlns:a16="http://schemas.microsoft.com/office/drawing/2014/main" id="{A9DDB6E5-4003-1FA2-E411-5F4EFB7C5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8" b="95801" l="9961" r="89844">
                        <a14:foregroundMark x1="21289" y1="5566" x2="21289" y2="5566"/>
                        <a14:foregroundMark x1="20020" y1="5273" x2="16211" y2="5469"/>
                        <a14:foregroundMark x1="11621" y1="1855" x2="14746" y2="2148"/>
                        <a14:foregroundMark x1="11621" y1="2246" x2="11621" y2="2246"/>
                        <a14:foregroundMark x1="21777" y1="90332" x2="22754" y2="91016"/>
                        <a14:foregroundMark x1="24023" y1="91016" x2="27246" y2="91504"/>
                        <a14:foregroundMark x1="27930" y1="91797" x2="28516" y2="92480"/>
                        <a14:foregroundMark x1="28613" y1="93945" x2="28613" y2="93945"/>
                        <a14:foregroundMark x1="30078" y1="95801" x2="30078" y2="958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557" y="3492089"/>
            <a:ext cx="1188940" cy="1188940"/>
          </a:xfrm>
          <a:prstGeom prst="rect">
            <a:avLst/>
          </a:prstGeom>
        </p:spPr>
      </p:pic>
      <p:pic>
        <p:nvPicPr>
          <p:cNvPr id="20" name="Picture 19" descr="Cartoon a cartoon of a child's face wearing a purple hat&#10;&#10;AI-generated content may be incorrect.">
            <a:extLst>
              <a:ext uri="{FF2B5EF4-FFF2-40B4-BE49-F238E27FC236}">
                <a16:creationId xmlns:a16="http://schemas.microsoft.com/office/drawing/2014/main" id="{ADE546E2-F200-21CD-B342-EE1504742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57" y="2222938"/>
            <a:ext cx="1038906" cy="10389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37B591-E94C-9ADA-1F56-ABBE2847CC7A}"/>
              </a:ext>
            </a:extLst>
          </p:cNvPr>
          <p:cNvSpPr txBox="1"/>
          <p:nvPr/>
        </p:nvSpPr>
        <p:spPr>
          <a:xfrm>
            <a:off x="5158584" y="247469"/>
            <a:ext cx="3879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What is the </a:t>
            </a:r>
          </a:p>
          <a:p>
            <a:pPr algn="ctr"/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total capacity of the two bottles?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45874C-9D53-D36C-C48F-EBBB3B80EA15}"/>
              </a:ext>
            </a:extLst>
          </p:cNvPr>
          <p:cNvGrpSpPr/>
          <p:nvPr/>
        </p:nvGrpSpPr>
        <p:grpSpPr>
          <a:xfrm>
            <a:off x="2396644" y="2284808"/>
            <a:ext cx="6012778" cy="946444"/>
            <a:chOff x="2476331" y="2137011"/>
            <a:chExt cx="6012778" cy="946444"/>
          </a:xfrm>
        </p:grpSpPr>
        <p:sp>
          <p:nvSpPr>
            <p:cNvPr id="57" name="Speech Bubble: Rectangle with Corners Rounded 56">
              <a:extLst>
                <a:ext uri="{FF2B5EF4-FFF2-40B4-BE49-F238E27FC236}">
                  <a16:creationId xmlns:a16="http://schemas.microsoft.com/office/drawing/2014/main" id="{56BB9717-8197-B701-098C-F71184C38E29}"/>
                </a:ext>
              </a:extLst>
            </p:cNvPr>
            <p:cNvSpPr/>
            <p:nvPr/>
          </p:nvSpPr>
          <p:spPr>
            <a:xfrm>
              <a:off x="2476331" y="2137011"/>
              <a:ext cx="6012778" cy="946444"/>
            </a:xfrm>
            <a:prstGeom prst="wedgeRoundRectCallout">
              <a:avLst>
                <a:gd name="adj1" fmla="val -67171"/>
                <a:gd name="adj2" fmla="val 20017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accent1"/>
                  </a:solidFill>
                </a:rPr>
                <a:t>Amy:</a:t>
              </a:r>
            </a:p>
            <a:p>
              <a:pPr algn="ctr"/>
              <a:endParaRPr lang="en-GB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BE2990-6652-2484-81C8-AAC2304C99F5}"/>
                </a:ext>
              </a:extLst>
            </p:cNvPr>
            <p:cNvSpPr txBox="1"/>
            <p:nvPr/>
          </p:nvSpPr>
          <p:spPr>
            <a:xfrm>
              <a:off x="4141798" y="2560235"/>
              <a:ext cx="29777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Litre and 500ml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444F90-66BD-C90B-CC7B-799095C36A06}"/>
              </a:ext>
            </a:extLst>
          </p:cNvPr>
          <p:cNvGrpSpPr/>
          <p:nvPr/>
        </p:nvGrpSpPr>
        <p:grpSpPr>
          <a:xfrm>
            <a:off x="2331724" y="3613337"/>
            <a:ext cx="6012778" cy="946444"/>
            <a:chOff x="2476331" y="4538586"/>
            <a:chExt cx="6012778" cy="946444"/>
          </a:xfrm>
        </p:grpSpPr>
        <p:sp>
          <p:nvSpPr>
            <p:cNvPr id="64" name="Speech Bubble: Rectangle with Corners Rounded 63">
              <a:extLst>
                <a:ext uri="{FF2B5EF4-FFF2-40B4-BE49-F238E27FC236}">
                  <a16:creationId xmlns:a16="http://schemas.microsoft.com/office/drawing/2014/main" id="{91FCC4A1-A2CD-6754-0451-81F73810A5B1}"/>
                </a:ext>
              </a:extLst>
            </p:cNvPr>
            <p:cNvSpPr/>
            <p:nvPr/>
          </p:nvSpPr>
          <p:spPr>
            <a:xfrm>
              <a:off x="2476331" y="4538586"/>
              <a:ext cx="6012778" cy="946444"/>
            </a:xfrm>
            <a:prstGeom prst="wedgeRoundRectCallout">
              <a:avLst>
                <a:gd name="adj1" fmla="val -66628"/>
                <a:gd name="adj2" fmla="val 27608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accent1"/>
                  </a:solidFill>
                </a:rPr>
                <a:t>Ben:</a:t>
              </a:r>
            </a:p>
            <a:p>
              <a:pPr algn="ctr"/>
              <a:endParaRPr lang="en-GB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1F5845-D45A-D2C8-B603-438C6003E895}"/>
                </a:ext>
              </a:extLst>
            </p:cNvPr>
            <p:cNvSpPr txBox="1"/>
            <p:nvPr/>
          </p:nvSpPr>
          <p:spPr>
            <a:xfrm>
              <a:off x="4189562" y="4961810"/>
              <a:ext cx="2681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1.5 L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F0FE49-B8CA-1BE6-B943-27DD8EF4948E}"/>
              </a:ext>
            </a:extLst>
          </p:cNvPr>
          <p:cNvGrpSpPr/>
          <p:nvPr/>
        </p:nvGrpSpPr>
        <p:grpSpPr>
          <a:xfrm>
            <a:off x="2379487" y="4877163"/>
            <a:ext cx="6012778" cy="997959"/>
            <a:chOff x="2476331" y="2137011"/>
            <a:chExt cx="6012778" cy="997959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EE87B2C7-4773-4D91-7508-01EAF55094BB}"/>
                </a:ext>
              </a:extLst>
            </p:cNvPr>
            <p:cNvSpPr/>
            <p:nvPr/>
          </p:nvSpPr>
          <p:spPr>
            <a:xfrm>
              <a:off x="2476331" y="2137011"/>
              <a:ext cx="6012778" cy="946444"/>
            </a:xfrm>
            <a:prstGeom prst="wedgeRoundRectCallout">
              <a:avLst>
                <a:gd name="adj1" fmla="val -67335"/>
                <a:gd name="adj2" fmla="val 31445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accent1"/>
                  </a:solidFill>
                </a:rPr>
                <a:t>Lucy:</a:t>
              </a:r>
            </a:p>
            <a:p>
              <a:pPr algn="ctr"/>
              <a:endParaRPr lang="en-GB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43B3FB-511A-1BA9-9AF0-303D9688F431}"/>
                </a:ext>
              </a:extLst>
            </p:cNvPr>
            <p:cNvSpPr txBox="1"/>
            <p:nvPr/>
          </p:nvSpPr>
          <p:spPr>
            <a:xfrm>
              <a:off x="4266179" y="2611750"/>
              <a:ext cx="2681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1500ml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4DDEE9A-A325-F481-6FDB-1B7D55D14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410" y="4880317"/>
            <a:ext cx="1188940" cy="11889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E6AADE-3CB9-FF17-C90A-F948881C8D64}"/>
              </a:ext>
            </a:extLst>
          </p:cNvPr>
          <p:cNvSpPr/>
          <p:nvPr/>
        </p:nvSpPr>
        <p:spPr>
          <a:xfrm>
            <a:off x="1329099" y="5977769"/>
            <a:ext cx="6655600" cy="584775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They are all correct! </a:t>
            </a:r>
            <a:r>
              <a:rPr lang="en-US" sz="3200" b="1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Why?</a:t>
            </a:r>
            <a:endParaRPr lang="en-US" sz="3200" b="1" cap="none" spc="0" dirty="0">
              <a:ln w="28575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B71062-A18F-FB78-0140-6446B22B17D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641" t="15230" r="32951" b="18960"/>
          <a:stretch>
            <a:fillRect/>
          </a:stretch>
        </p:blipFill>
        <p:spPr>
          <a:xfrm>
            <a:off x="2733369" y="147474"/>
            <a:ext cx="923574" cy="2105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34CD4B-0FBF-BF5F-61DB-D4C64C5D1C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7621" y="417064"/>
            <a:ext cx="1763428" cy="2267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75FC8-B95E-6B73-3C43-2B7635F53B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917" y="154197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8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1408</TotalTime>
  <Words>163</Words>
  <Application>Microsoft Office PowerPoint</Application>
  <PresentationFormat>On-screen Show (4:3)</PresentationFormat>
  <Paragraphs>46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77</cp:revision>
  <dcterms:created xsi:type="dcterms:W3CDTF">2013-01-27T09:14:16Z</dcterms:created>
  <dcterms:modified xsi:type="dcterms:W3CDTF">2026-04-10T10:28:50Z</dcterms:modified>
  <cp:category/>
</cp:coreProperties>
</file>