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63" r:id="rId2"/>
    <p:sldId id="305" r:id="rId3"/>
    <p:sldId id="347" r:id="rId4"/>
    <p:sldId id="316" r:id="rId5"/>
    <p:sldId id="342" r:id="rId6"/>
    <p:sldId id="348" r:id="rId7"/>
    <p:sldId id="308" r:id="rId8"/>
    <p:sldId id="262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BF1DE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97" d="100"/>
          <a:sy n="97" d="100"/>
        </p:scale>
        <p:origin x="2004" y="30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DDA44E3-42BB-4F1B-B769-06BA884AD24F}" type="datetimeFigureOut">
              <a:rPr lang="en-GB" smtClean="0"/>
              <a:t>05/04/2026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ECB98A-FBB7-4DFE-B8C6-B0F54E7FCF6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94194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4/5/2026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hyperlink" Target="http://www.arithmagicians.com/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.sv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20000"/>
            <a:lumOff val="80000"/>
          </a:schemeClr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6AFE3E3-2503-25A7-FB3A-3D12D78B5C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CFD62B62-F82E-E01E-9267-12854B0DF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10" name="Right Triangle 9">
            <a:extLst>
              <a:ext uri="{FF2B5EF4-FFF2-40B4-BE49-F238E27FC236}">
                <a16:creationId xmlns:a16="http://schemas.microsoft.com/office/drawing/2014/main" id="{F9C54DE7-DDFA-3715-CB1B-94347F61A3C6}"/>
              </a:ext>
            </a:extLst>
          </p:cNvPr>
          <p:cNvSpPr/>
          <p:nvPr/>
        </p:nvSpPr>
        <p:spPr>
          <a:xfrm rot="5400000">
            <a:off x="-210078" y="210077"/>
            <a:ext cx="2694039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ight Triangle 10">
            <a:extLst>
              <a:ext uri="{FF2B5EF4-FFF2-40B4-BE49-F238E27FC236}">
                <a16:creationId xmlns:a16="http://schemas.microsoft.com/office/drawing/2014/main" id="{810ABFCB-9481-C169-8084-A98D1AA00D40}"/>
              </a:ext>
            </a:extLst>
          </p:cNvPr>
          <p:cNvSpPr/>
          <p:nvPr/>
        </p:nvSpPr>
        <p:spPr>
          <a:xfrm>
            <a:off x="1" y="4584116"/>
            <a:ext cx="2448232" cy="2273884"/>
          </a:xfrm>
          <a:prstGeom prst="rtTriangle">
            <a:avLst/>
          </a:prstGeom>
          <a:gradFill flip="none" rotWithShape="1">
            <a:gsLst>
              <a:gs pos="0">
                <a:schemeClr val="accent3">
                  <a:lumMod val="50000"/>
                  <a:shade val="30000"/>
                  <a:satMod val="115000"/>
                </a:schemeClr>
              </a:gs>
              <a:gs pos="50000">
                <a:schemeClr val="accent3">
                  <a:lumMod val="50000"/>
                  <a:shade val="67500"/>
                  <a:satMod val="115000"/>
                </a:schemeClr>
              </a:gs>
              <a:gs pos="100000">
                <a:schemeClr val="accent3">
                  <a:lumMod val="5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260BEDA-772E-65B2-2B48-6DCA712575C5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064498" y="2502575"/>
            <a:ext cx="3631271" cy="3433651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D68D8AA1-5560-AFB5-1EE0-872B56A04311}"/>
              </a:ext>
            </a:extLst>
          </p:cNvPr>
          <p:cNvSpPr txBox="1"/>
          <p:nvPr/>
        </p:nvSpPr>
        <p:spPr>
          <a:xfrm>
            <a:off x="3886199" y="6303219"/>
            <a:ext cx="256902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hlinkClick r:id="rId4"/>
              </a:rPr>
              <a:t>www.arithmagicians.com</a:t>
            </a:r>
            <a:endParaRPr lang="en-GB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CDC334-ABFB-33DF-491A-AC72A5910251}"/>
              </a:ext>
            </a:extLst>
          </p:cNvPr>
          <p:cNvSpPr/>
          <p:nvPr/>
        </p:nvSpPr>
        <p:spPr>
          <a:xfrm>
            <a:off x="2019806" y="146663"/>
            <a:ext cx="6112251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GB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Lesson 4</a:t>
            </a:r>
            <a:r>
              <a:rPr lang="en-GB" sz="5400" b="0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 </a:t>
            </a:r>
          </a:p>
          <a:p>
            <a:pPr algn="ctr"/>
            <a:r>
              <a:rPr lang="en-US" sz="5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Add 2 to any number</a:t>
            </a:r>
            <a:endParaRPr lang="en-GB" sz="5400" b="0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4657469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E4A231B-C76B-60DD-31D6-F296A78B2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DBFB4FB8-E252-E136-9946-D0A2A57CC4E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pic>
        <p:nvPicPr>
          <p:cNvPr id="62" name="Picture 61" descr="A cartoon of a wizard pointing at a white board&#10;&#10;AI-generated content may be incorrect.">
            <a:extLst>
              <a:ext uri="{FF2B5EF4-FFF2-40B4-BE49-F238E27FC236}">
                <a16:creationId xmlns:a16="http://schemas.microsoft.com/office/drawing/2014/main" id="{5359F41A-E704-4F48-4257-4E2C2E9196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422" y="147474"/>
            <a:ext cx="1233968" cy="1233968"/>
          </a:xfrm>
          <a:prstGeom prst="rect">
            <a:avLst/>
          </a:prstGeom>
        </p:spPr>
      </p:pic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14014D2A-8448-101E-046C-2DD97674F8AE}"/>
              </a:ext>
            </a:extLst>
          </p:cNvPr>
          <p:cNvGraphicFramePr>
            <a:graphicFrameLocks noGrp="1"/>
          </p:cNvGraphicFramePr>
          <p:nvPr/>
        </p:nvGraphicFramePr>
        <p:xfrm>
          <a:off x="847868" y="2771892"/>
          <a:ext cx="6698780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26835361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413305931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80551576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810174631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23261538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384810392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529581372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919805399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2172207503"/>
                    </a:ext>
                  </a:extLst>
                </a:gridCol>
                <a:gridCol w="669878">
                  <a:extLst>
                    <a:ext uri="{9D8B030D-6E8A-4147-A177-3AD203B41FA5}">
                      <a16:colId xmlns:a16="http://schemas.microsoft.com/office/drawing/2014/main" val="1189834529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06183502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4270AF3B-7E56-A05B-A6F9-AFBD72A3EDB9}"/>
              </a:ext>
            </a:extLst>
          </p:cNvPr>
          <p:cNvSpPr txBox="1"/>
          <p:nvPr/>
        </p:nvSpPr>
        <p:spPr>
          <a:xfrm>
            <a:off x="839221" y="2839637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8F9310F1-ECBD-D70F-F46B-8CD5AD0D9424}"/>
              </a:ext>
            </a:extLst>
          </p:cNvPr>
          <p:cNvSpPr txBox="1"/>
          <p:nvPr/>
        </p:nvSpPr>
        <p:spPr>
          <a:xfrm>
            <a:off x="352576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807978D-AE51-855C-BE02-1E0D0A6B87C2}"/>
              </a:ext>
            </a:extLst>
          </p:cNvPr>
          <p:cNvSpPr txBox="1"/>
          <p:nvPr/>
        </p:nvSpPr>
        <p:spPr>
          <a:xfrm>
            <a:off x="149365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2889C12-5C1E-DB14-DDC8-20F5DEEDCC9D}"/>
              </a:ext>
            </a:extLst>
          </p:cNvPr>
          <p:cNvSpPr txBox="1"/>
          <p:nvPr/>
        </p:nvSpPr>
        <p:spPr>
          <a:xfrm>
            <a:off x="2841836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63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1865E0-CA47-5A4E-DCC2-E0B9ED8B0135}"/>
              </a:ext>
            </a:extLst>
          </p:cNvPr>
          <p:cNvSpPr txBox="1"/>
          <p:nvPr/>
        </p:nvSpPr>
        <p:spPr>
          <a:xfrm>
            <a:off x="2167743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62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F3846AF-FC11-AF5E-54DF-9FE25DC9CF6E}"/>
              </a:ext>
            </a:extLst>
          </p:cNvPr>
          <p:cNvSpPr txBox="1"/>
          <p:nvPr/>
        </p:nvSpPr>
        <p:spPr>
          <a:xfrm>
            <a:off x="4180191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65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421734-BD25-48CD-3CF8-43B8461AD869}"/>
              </a:ext>
            </a:extLst>
          </p:cNvPr>
          <p:cNvSpPr txBox="1"/>
          <p:nvPr/>
        </p:nvSpPr>
        <p:spPr>
          <a:xfrm>
            <a:off x="4844455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66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02B2858-3E83-32BA-A1B9-2C63988DE01D}"/>
              </a:ext>
            </a:extLst>
          </p:cNvPr>
          <p:cNvSpPr txBox="1"/>
          <p:nvPr/>
        </p:nvSpPr>
        <p:spPr>
          <a:xfrm>
            <a:off x="552838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67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30F64FA-10B2-6B20-16F8-8B98622DC52F}"/>
              </a:ext>
            </a:extLst>
          </p:cNvPr>
          <p:cNvSpPr txBox="1"/>
          <p:nvPr/>
        </p:nvSpPr>
        <p:spPr>
          <a:xfrm>
            <a:off x="6182810" y="2851284"/>
            <a:ext cx="670195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68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5A6C1A41-E9CB-12FF-433F-A3E35DE458CF}"/>
              </a:ext>
            </a:extLst>
          </p:cNvPr>
          <p:cNvSpPr txBox="1"/>
          <p:nvPr/>
        </p:nvSpPr>
        <p:spPr>
          <a:xfrm>
            <a:off x="681757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69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E0556BE-1757-0E65-BA92-6B87896F9871}"/>
              </a:ext>
            </a:extLst>
          </p:cNvPr>
          <p:cNvGrpSpPr/>
          <p:nvPr/>
        </p:nvGrpSpPr>
        <p:grpSpPr>
          <a:xfrm>
            <a:off x="1163460" y="1685763"/>
            <a:ext cx="829559" cy="1029273"/>
            <a:chOff x="2870600" y="17176"/>
            <a:chExt cx="829559" cy="1029273"/>
          </a:xfrm>
        </p:grpSpPr>
        <p:sp>
          <p:nvSpPr>
            <p:cNvPr id="14" name="Arrow: Curved Down 13">
              <a:extLst>
                <a:ext uri="{FF2B5EF4-FFF2-40B4-BE49-F238E27FC236}">
                  <a16:creationId xmlns:a16="http://schemas.microsoft.com/office/drawing/2014/main" id="{973EE07F-277F-6AB4-9FAB-899904D166FE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5FCCE9FA-31F6-4255-64BF-47177151DFF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9F1107A9-BA6A-D5FC-27F1-5D7C3ADEE508}"/>
              </a:ext>
            </a:extLst>
          </p:cNvPr>
          <p:cNvGrpSpPr/>
          <p:nvPr/>
        </p:nvGrpSpPr>
        <p:grpSpPr>
          <a:xfrm>
            <a:off x="1833136" y="1685763"/>
            <a:ext cx="829559" cy="1029273"/>
            <a:chOff x="2870600" y="17176"/>
            <a:chExt cx="829559" cy="1029273"/>
          </a:xfrm>
        </p:grpSpPr>
        <p:sp>
          <p:nvSpPr>
            <p:cNvPr id="17" name="Arrow: Curved Down 16">
              <a:extLst>
                <a:ext uri="{FF2B5EF4-FFF2-40B4-BE49-F238E27FC236}">
                  <a16:creationId xmlns:a16="http://schemas.microsoft.com/office/drawing/2014/main" id="{51DC529F-8BB6-5494-5B1A-1C30260B1D9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5C35EAC0-ADAA-ADF4-3E05-BFF46B27269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AA519428-01C8-4C86-6F95-54F86F7DD151}"/>
              </a:ext>
            </a:extLst>
          </p:cNvPr>
          <p:cNvGrpSpPr/>
          <p:nvPr/>
        </p:nvGrpSpPr>
        <p:grpSpPr>
          <a:xfrm>
            <a:off x="2502812" y="1705427"/>
            <a:ext cx="829559" cy="1029273"/>
            <a:chOff x="2870600" y="17176"/>
            <a:chExt cx="829559" cy="1029273"/>
          </a:xfrm>
        </p:grpSpPr>
        <p:sp>
          <p:nvSpPr>
            <p:cNvPr id="20" name="Arrow: Curved Down 19">
              <a:extLst>
                <a:ext uri="{FF2B5EF4-FFF2-40B4-BE49-F238E27FC236}">
                  <a16:creationId xmlns:a16="http://schemas.microsoft.com/office/drawing/2014/main" id="{1AAFE5F6-73F4-FBED-3B82-1C0E0A529566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88F57CA2-AF1D-8DD7-1C30-97803FB6B65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E94BDF34-CA33-8788-77B6-59ED3BDA5056}"/>
              </a:ext>
            </a:extLst>
          </p:cNvPr>
          <p:cNvGrpSpPr/>
          <p:nvPr/>
        </p:nvGrpSpPr>
        <p:grpSpPr>
          <a:xfrm>
            <a:off x="4541327" y="1685763"/>
            <a:ext cx="829559" cy="1029273"/>
            <a:chOff x="2870600" y="17176"/>
            <a:chExt cx="829559" cy="1029273"/>
          </a:xfrm>
        </p:grpSpPr>
        <p:sp>
          <p:nvSpPr>
            <p:cNvPr id="23" name="Arrow: Curved Down 22">
              <a:extLst>
                <a:ext uri="{FF2B5EF4-FFF2-40B4-BE49-F238E27FC236}">
                  <a16:creationId xmlns:a16="http://schemas.microsoft.com/office/drawing/2014/main" id="{077F6A83-6846-8B7E-2805-3AA21D7F64CA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2F96C2CC-CB4D-179B-E2FE-B1CD3672144E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862435DF-9954-29EE-3E8C-2FE84357CC8E}"/>
              </a:ext>
            </a:extLst>
          </p:cNvPr>
          <p:cNvGrpSpPr/>
          <p:nvPr/>
        </p:nvGrpSpPr>
        <p:grpSpPr>
          <a:xfrm>
            <a:off x="3187233" y="1685763"/>
            <a:ext cx="829559" cy="1029273"/>
            <a:chOff x="2870600" y="17176"/>
            <a:chExt cx="829559" cy="1029273"/>
          </a:xfrm>
        </p:grpSpPr>
        <p:sp>
          <p:nvSpPr>
            <p:cNvPr id="26" name="Arrow: Curved Down 25">
              <a:extLst>
                <a:ext uri="{FF2B5EF4-FFF2-40B4-BE49-F238E27FC236}">
                  <a16:creationId xmlns:a16="http://schemas.microsoft.com/office/drawing/2014/main" id="{32358485-C1B1-7767-E66A-D5D340A795EC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B7F0C1C5-30A4-6A10-C7B6-8D64C462C43A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FA3D6E0-1BAC-2C31-095B-43B202DFFEE7}"/>
              </a:ext>
            </a:extLst>
          </p:cNvPr>
          <p:cNvGrpSpPr/>
          <p:nvPr/>
        </p:nvGrpSpPr>
        <p:grpSpPr>
          <a:xfrm>
            <a:off x="3891318" y="1685763"/>
            <a:ext cx="829559" cy="1029273"/>
            <a:chOff x="2870600" y="17176"/>
            <a:chExt cx="829559" cy="1029273"/>
          </a:xfrm>
        </p:grpSpPr>
        <p:sp>
          <p:nvSpPr>
            <p:cNvPr id="29" name="Arrow: Curved Down 28">
              <a:extLst>
                <a:ext uri="{FF2B5EF4-FFF2-40B4-BE49-F238E27FC236}">
                  <a16:creationId xmlns:a16="http://schemas.microsoft.com/office/drawing/2014/main" id="{73FB015B-1C9C-16F4-C963-82114AD38992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B2DD658F-F744-D1FE-C15B-FCDB1A917C82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C870BF08-9FCE-EF33-7A0B-67345688052A}"/>
              </a:ext>
            </a:extLst>
          </p:cNvPr>
          <p:cNvGrpSpPr/>
          <p:nvPr/>
        </p:nvGrpSpPr>
        <p:grpSpPr>
          <a:xfrm>
            <a:off x="5211000" y="1685763"/>
            <a:ext cx="829559" cy="1029273"/>
            <a:chOff x="2870600" y="17176"/>
            <a:chExt cx="829559" cy="1029273"/>
          </a:xfrm>
        </p:grpSpPr>
        <p:sp>
          <p:nvSpPr>
            <p:cNvPr id="32" name="Arrow: Curved Down 31">
              <a:extLst>
                <a:ext uri="{FF2B5EF4-FFF2-40B4-BE49-F238E27FC236}">
                  <a16:creationId xmlns:a16="http://schemas.microsoft.com/office/drawing/2014/main" id="{29958537-2CF5-844B-7152-DFF8790A2313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3C2676-736B-DA67-5325-B30E7788FDAC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35B726F-B819-61EB-0E71-8E756B793E80}"/>
              </a:ext>
            </a:extLst>
          </p:cNvPr>
          <p:cNvGrpSpPr/>
          <p:nvPr/>
        </p:nvGrpSpPr>
        <p:grpSpPr>
          <a:xfrm>
            <a:off x="5870838" y="1685763"/>
            <a:ext cx="829559" cy="1029273"/>
            <a:chOff x="2870600" y="17176"/>
            <a:chExt cx="829559" cy="1029273"/>
          </a:xfrm>
        </p:grpSpPr>
        <p:sp>
          <p:nvSpPr>
            <p:cNvPr id="35" name="Arrow: Curved Down 34">
              <a:extLst>
                <a:ext uri="{FF2B5EF4-FFF2-40B4-BE49-F238E27FC236}">
                  <a16:creationId xmlns:a16="http://schemas.microsoft.com/office/drawing/2014/main" id="{2E01CCA3-82E9-3E82-7FBB-0005BB62E4C7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D61D0611-AA19-2744-6B15-BE853BA929F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B704544A-5757-1A49-AE5E-871E66F9620C}"/>
              </a:ext>
            </a:extLst>
          </p:cNvPr>
          <p:cNvGrpSpPr/>
          <p:nvPr/>
        </p:nvGrpSpPr>
        <p:grpSpPr>
          <a:xfrm>
            <a:off x="6511018" y="1685763"/>
            <a:ext cx="829559" cy="1029273"/>
            <a:chOff x="2870600" y="17176"/>
            <a:chExt cx="829559" cy="1029273"/>
          </a:xfrm>
        </p:grpSpPr>
        <p:sp>
          <p:nvSpPr>
            <p:cNvPr id="39" name="Arrow: Curved Down 38">
              <a:extLst>
                <a:ext uri="{FF2B5EF4-FFF2-40B4-BE49-F238E27FC236}">
                  <a16:creationId xmlns:a16="http://schemas.microsoft.com/office/drawing/2014/main" id="{0497F812-B813-45F4-E56A-188930ED1889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BB5C79F0-38A7-6141-A64F-AB29B750DE6D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  <p:sp>
        <p:nvSpPr>
          <p:cNvPr id="45" name="Rectangle 44">
            <a:extLst>
              <a:ext uri="{FF2B5EF4-FFF2-40B4-BE49-F238E27FC236}">
                <a16:creationId xmlns:a16="http://schemas.microsoft.com/office/drawing/2014/main" id="{7A201370-6AB9-AC45-C554-7B460686503C}"/>
              </a:ext>
            </a:extLst>
          </p:cNvPr>
          <p:cNvSpPr/>
          <p:nvPr/>
        </p:nvSpPr>
        <p:spPr>
          <a:xfrm>
            <a:off x="989562" y="4301203"/>
            <a:ext cx="739385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Get ready to count up in 1s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graphicFrame>
        <p:nvGraphicFramePr>
          <p:cNvPr id="46" name="Table 45">
            <a:extLst>
              <a:ext uri="{FF2B5EF4-FFF2-40B4-BE49-F238E27FC236}">
                <a16:creationId xmlns:a16="http://schemas.microsoft.com/office/drawing/2014/main" id="{008A3995-018C-BD29-1A83-D43639B042A0}"/>
              </a:ext>
            </a:extLst>
          </p:cNvPr>
          <p:cNvGraphicFramePr>
            <a:graphicFrameLocks noGrp="1"/>
          </p:cNvGraphicFramePr>
          <p:nvPr/>
        </p:nvGraphicFramePr>
        <p:xfrm>
          <a:off x="7546648" y="2771892"/>
          <a:ext cx="669878" cy="6604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69878">
                  <a:extLst>
                    <a:ext uri="{9D8B030D-6E8A-4147-A177-3AD203B41FA5}">
                      <a16:colId xmlns:a16="http://schemas.microsoft.com/office/drawing/2014/main" val="1445085885"/>
                    </a:ext>
                  </a:extLst>
                </a:gridCol>
              </a:tblGrid>
              <a:tr h="660400">
                <a:tc>
                  <a:txBody>
                    <a:bodyPr/>
                    <a:lstStyle/>
                    <a:p>
                      <a:pPr algn="ctr"/>
                      <a:endParaRPr lang="en-GB" sz="2500" b="0" dirty="0">
                        <a:solidFill>
                          <a:schemeClr val="tx1"/>
                        </a:solidFill>
                        <a:latin typeface="Comic Sans MS" panose="030F0702030302020204" pitchFamily="66" charset="0"/>
                      </a:endParaRPr>
                    </a:p>
                  </a:txBody>
                  <a:tcPr anchor="ctr">
                    <a:lnL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36238897"/>
                  </a:ext>
                </a:extLst>
              </a:tr>
            </a:tbl>
          </a:graphicData>
        </a:graphic>
      </p:graphicFrame>
      <p:sp>
        <p:nvSpPr>
          <p:cNvPr id="47" name="TextBox 46">
            <a:extLst>
              <a:ext uri="{FF2B5EF4-FFF2-40B4-BE49-F238E27FC236}">
                <a16:creationId xmlns:a16="http://schemas.microsoft.com/office/drawing/2014/main" id="{E1CCEEA0-C1C4-D430-2021-44FA107E9D8E}"/>
              </a:ext>
            </a:extLst>
          </p:cNvPr>
          <p:cNvSpPr txBox="1"/>
          <p:nvPr/>
        </p:nvSpPr>
        <p:spPr>
          <a:xfrm>
            <a:off x="7491166" y="2851284"/>
            <a:ext cx="758186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2500" dirty="0">
                <a:latin typeface="Comic Sans MS" panose="030F0702030302020204" pitchFamily="66" charset="0"/>
              </a:rPr>
              <a:t>70</a:t>
            </a: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747B7499-9B51-14CD-3E63-33CDADBB4D56}"/>
              </a:ext>
            </a:extLst>
          </p:cNvPr>
          <p:cNvGrpSpPr/>
          <p:nvPr/>
        </p:nvGrpSpPr>
        <p:grpSpPr>
          <a:xfrm>
            <a:off x="7196669" y="1692162"/>
            <a:ext cx="829559" cy="1029273"/>
            <a:chOff x="2870600" y="17176"/>
            <a:chExt cx="829559" cy="1029273"/>
          </a:xfrm>
        </p:grpSpPr>
        <p:sp>
          <p:nvSpPr>
            <p:cNvPr id="54" name="Arrow: Curved Down 53">
              <a:extLst>
                <a:ext uri="{FF2B5EF4-FFF2-40B4-BE49-F238E27FC236}">
                  <a16:creationId xmlns:a16="http://schemas.microsoft.com/office/drawing/2014/main" id="{81623F19-9F62-68F0-B0B7-0F5E8CA62174}"/>
                </a:ext>
              </a:extLst>
            </p:cNvPr>
            <p:cNvSpPr/>
            <p:nvPr/>
          </p:nvSpPr>
          <p:spPr>
            <a:xfrm>
              <a:off x="2870600" y="518548"/>
              <a:ext cx="829559" cy="527901"/>
            </a:xfrm>
            <a:prstGeom prst="curvedDownArrow">
              <a:avLst/>
            </a:prstGeom>
            <a:solidFill>
              <a:schemeClr val="accent6">
                <a:lumMod val="40000"/>
                <a:lumOff val="60000"/>
              </a:schemeClr>
            </a:solidFill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>
                <a:solidFill>
                  <a:schemeClr val="tx1"/>
                </a:solidFill>
              </a:endParaRP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6E08C13-B784-563C-CD8A-0C45E1FD0C38}"/>
                </a:ext>
              </a:extLst>
            </p:cNvPr>
            <p:cNvSpPr/>
            <p:nvPr/>
          </p:nvSpPr>
          <p:spPr>
            <a:xfrm>
              <a:off x="2870600" y="17176"/>
              <a:ext cx="727433" cy="6604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6">
                <a:shade val="15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2000" dirty="0">
                  <a:solidFill>
                    <a:schemeClr val="tx1"/>
                  </a:solidFill>
                </a:rPr>
                <a:t>+1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5975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45" grpId="0"/>
      <p:bldP spid="4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E20CC6F-E26F-C83C-306C-DB66107EE4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54D57382-3986-731D-3878-E68EFFAEAE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22A3D177-3667-05D4-F675-F7BC6340032A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55490B6-7C7E-7178-8132-A33A0C7F510E}"/>
              </a:ext>
            </a:extLst>
          </p:cNvPr>
          <p:cNvSpPr/>
          <p:nvPr/>
        </p:nvSpPr>
        <p:spPr>
          <a:xfrm>
            <a:off x="3012476" y="469063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26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377BBE08-3B26-477F-2808-C5A0E15AE4BA}"/>
              </a:ext>
            </a:extLst>
          </p:cNvPr>
          <p:cNvSpPr/>
          <p:nvPr/>
        </p:nvSpPr>
        <p:spPr>
          <a:xfrm>
            <a:off x="4452836" y="472394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4255C9BA-F064-72CD-5849-8B9524EC2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1945824"/>
            <a:ext cx="843755" cy="843755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A3B589A0-303D-C2B3-5CF3-E4E97C4D49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78127" y="1607923"/>
            <a:ext cx="1824054" cy="273608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B8330DA6-A482-87DE-C286-A19238C7F9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87362" y="1607923"/>
            <a:ext cx="1824054" cy="273608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B04387BC-0127-6CB0-F761-143A300786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2334430"/>
            <a:ext cx="843755" cy="843755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F466CABC-AFC9-1DDA-15DA-368E5442FBE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0259" y="2723036"/>
            <a:ext cx="843755" cy="843755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7925EF7-DA27-DF47-7DE6-925BCD377A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6868" y="3144913"/>
            <a:ext cx="843755" cy="843755"/>
          </a:xfrm>
          <a:prstGeom prst="rect">
            <a:avLst/>
          </a:prstGeom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DA281F3F-6C22-42AA-C55C-850E776292FE}"/>
              </a:ext>
            </a:extLst>
          </p:cNvPr>
          <p:cNvSpPr/>
          <p:nvPr/>
        </p:nvSpPr>
        <p:spPr>
          <a:xfrm>
            <a:off x="6679516" y="4690634"/>
            <a:ext cx="1271781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28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10" name="Picture 9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41E85C5B-BA4E-9AFD-0892-D05B1804652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D1F876A-AB91-7030-369E-7A750B8AD81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62579" y="3128100"/>
            <a:ext cx="843755" cy="84375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7400E20-2E39-60D4-81FF-05A4390B074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1952826"/>
            <a:ext cx="843755" cy="84375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ED6ADC4-AB94-9E92-BD7B-6C2B12F11F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2341432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F34C21C-C41A-80A9-729A-1BE16B63038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9867" y="2730038"/>
            <a:ext cx="843755" cy="843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598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  <p:bldP spid="37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65E60B3-E27C-C605-C0EF-8A7AA078DC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37255B6A-12AF-D308-2A06-73A5E8D480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CCE7472-2FEC-BE3E-5F6F-FFB5066940E6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0928AF5-D3AA-E6C7-849D-A7EACE1793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86" y="2002546"/>
            <a:ext cx="843755" cy="843755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E8369D4-E9A3-C15D-FFEC-C726086F860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1354" y="1664645"/>
            <a:ext cx="1824054" cy="273608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A01C9B8-6175-007B-0B16-ED585C218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86" y="2391152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58F9653-5ECE-B3CC-2709-61E338E94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86" y="2779758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2C85B7E-048C-1B1C-A605-0F44E3634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3486" y="3168364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273B8015-FCE8-90AB-E72E-79F76E928D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8" y="2002546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4F05D2-7862-A683-59B0-99CCAC06C2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8" y="2391152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15085F9-9A9F-C1EF-B2DB-81E9C34E16E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8" y="2779758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DC713A13-1E79-C73E-F2B3-E7B7E73BBC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92418" y="3168364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408C39BB-0563-AB8C-EDC1-08565F75505D}"/>
              </a:ext>
            </a:extLst>
          </p:cNvPr>
          <p:cNvSpPr/>
          <p:nvPr/>
        </p:nvSpPr>
        <p:spPr>
          <a:xfrm>
            <a:off x="3869671" y="492485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28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7" name="Thought Bubble: Cloud 26">
            <a:extLst>
              <a:ext uri="{FF2B5EF4-FFF2-40B4-BE49-F238E27FC236}">
                <a16:creationId xmlns:a16="http://schemas.microsoft.com/office/drawing/2014/main" id="{47051C6D-A8E6-A5B1-6879-6949F837F118}"/>
              </a:ext>
            </a:extLst>
          </p:cNvPr>
          <p:cNvSpPr/>
          <p:nvPr/>
        </p:nvSpPr>
        <p:spPr>
          <a:xfrm>
            <a:off x="195409" y="2613505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400" dirty="0">
                <a:solidFill>
                  <a:schemeClr val="tx1"/>
                </a:solidFill>
                <a:latin typeface="Comic Sans MS"/>
              </a:rPr>
              <a:t>What happens if  the number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has 8 ones </a:t>
            </a:r>
            <a:r>
              <a:rPr lang="en-GB" sz="2400" dirty="0">
                <a:solidFill>
                  <a:schemeClr val="tx1"/>
                </a:solidFill>
                <a:latin typeface="Comic Sans MS"/>
              </a:rPr>
              <a:t>and we </a:t>
            </a:r>
            <a:r>
              <a:rPr lang="en-GB" sz="2400" b="1" dirty="0">
                <a:solidFill>
                  <a:schemeClr val="tx1"/>
                </a:solidFill>
                <a:latin typeface="Comic Sans MS"/>
              </a:rPr>
              <a:t>add 2 more?</a:t>
            </a:r>
            <a:r>
              <a:rPr lang="en-GB" sz="2400" dirty="0">
                <a:latin typeface="Comic Sans MS"/>
              </a:rPr>
              <a:t>?</a:t>
            </a:r>
          </a:p>
          <a:p>
            <a:pPr algn="ctr"/>
            <a:endParaRPr lang="en-GB" dirty="0"/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8C5BF4FB-0CDE-5C9C-FAD7-E0BB5BB8CD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2C220ECA-49AB-99C8-6A82-760EE2B3F0BB}"/>
              </a:ext>
            </a:extLst>
          </p:cNvPr>
          <p:cNvSpPr/>
          <p:nvPr/>
        </p:nvSpPr>
        <p:spPr>
          <a:xfrm>
            <a:off x="5066004" y="4936605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E6FAD135-67EB-CC63-E8BF-5ABE60304CB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02884" y="3589370"/>
            <a:ext cx="843755" cy="843755"/>
          </a:xfrm>
          <a:prstGeom prst="rect">
            <a:avLst/>
          </a:prstGeom>
        </p:spPr>
      </p:pic>
      <p:sp>
        <p:nvSpPr>
          <p:cNvPr id="33" name="Thought Bubble: Cloud 32">
            <a:extLst>
              <a:ext uri="{FF2B5EF4-FFF2-40B4-BE49-F238E27FC236}">
                <a16:creationId xmlns:a16="http://schemas.microsoft.com/office/drawing/2014/main" id="{652FD294-1D23-F948-9271-45EEF2367A2A}"/>
              </a:ext>
            </a:extLst>
          </p:cNvPr>
          <p:cNvSpPr/>
          <p:nvPr/>
        </p:nvSpPr>
        <p:spPr>
          <a:xfrm>
            <a:off x="184943" y="2613505"/>
            <a:ext cx="3488546" cy="3615747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4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We exchange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10 ones </a:t>
            </a:r>
          </a:p>
          <a:p>
            <a:pPr algn="ctr"/>
            <a:r>
              <a:rPr lang="en-GB" sz="3200" dirty="0">
                <a:solidFill>
                  <a:schemeClr val="tx1"/>
                </a:solidFill>
                <a:latin typeface="Comic Sans MS"/>
              </a:rPr>
              <a:t>for </a:t>
            </a:r>
            <a:r>
              <a:rPr lang="en-GB" sz="3200" b="1" dirty="0">
                <a:solidFill>
                  <a:schemeClr val="tx1"/>
                </a:solidFill>
                <a:latin typeface="Comic Sans MS"/>
              </a:rPr>
              <a:t>1 ten</a:t>
            </a:r>
            <a:endParaRPr lang="en-GB" sz="3200" b="1" dirty="0">
              <a:latin typeface="Comic Sans MS"/>
            </a:endParaRPr>
          </a:p>
          <a:p>
            <a:pPr algn="ctr"/>
            <a:endParaRPr lang="en-GB" dirty="0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58F3683D-AB88-1F78-4B3D-ABD56A4A8EC8}"/>
              </a:ext>
            </a:extLst>
          </p:cNvPr>
          <p:cNvSpPr/>
          <p:nvPr/>
        </p:nvSpPr>
        <p:spPr>
          <a:xfrm>
            <a:off x="7293198" y="4924859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0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F5F8ECC-C1F1-51F9-5C0B-9DD1F82765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7702" y="3577624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758191F2-D1EB-5A88-1204-8FEDB850884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2847" y="1674972"/>
            <a:ext cx="1824054" cy="27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93FA106-1926-B3EF-9BE0-3FBF968D55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33919" y="1672658"/>
            <a:ext cx="1824054" cy="2736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8037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7" grpId="0" animBg="1"/>
      <p:bldP spid="29" grpId="0"/>
      <p:bldP spid="33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330AC8-8801-EF3B-651F-91696C37B73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F7266C64-B429-D5C0-8009-AD873523DC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E1E7B578-38DE-0D3A-FDD3-1304CAF99951}"/>
              </a:ext>
            </a:extLst>
          </p:cNvPr>
          <p:cNvSpPr txBox="1"/>
          <p:nvPr/>
        </p:nvSpPr>
        <p:spPr>
          <a:xfrm>
            <a:off x="1737310" y="334297"/>
            <a:ext cx="623365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dirty="0"/>
              <a:t>What number is shown below?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12652FE-A923-040A-0EBE-CBBD66D83D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9" y="1708160"/>
            <a:ext cx="843755" cy="84375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D1BF1E6-4B9F-9F70-3D49-7EE22DEC28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9" y="2096766"/>
            <a:ext cx="843755" cy="84375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EE90BFA-29AE-2D7A-8C2D-3845B23318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9" y="2485372"/>
            <a:ext cx="843755" cy="84375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BFC70AD-D88B-AB7A-3E6F-2C69289A5BC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9" y="2873978"/>
            <a:ext cx="843755" cy="84375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7B610D-F297-B6B9-1614-05353905AC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2619" y="3262584"/>
            <a:ext cx="843755" cy="8437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6FA5B9D-EF1F-7832-264B-3F0E251AF7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51" y="1708160"/>
            <a:ext cx="843755" cy="84375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03E8141-8BC9-AC7F-346C-4A8C0B69820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51" y="2096766"/>
            <a:ext cx="843755" cy="843755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3CAABE6F-FC36-FE37-8C42-ED465917CF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51" y="2485372"/>
            <a:ext cx="843755" cy="843755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FB254BB1-B9B9-DE29-FBBA-F785F0DDBED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51" y="2873978"/>
            <a:ext cx="843755" cy="843755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737140D-20B1-76AA-ABE7-41A3DE0F723B}"/>
              </a:ext>
            </a:extLst>
          </p:cNvPr>
          <p:cNvSpPr/>
          <p:nvPr/>
        </p:nvSpPr>
        <p:spPr>
          <a:xfrm>
            <a:off x="3128014" y="4602796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8" name="Picture 27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B005505C-4029-031C-9700-1A930EB92E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id="{B6BCB04A-CE8D-753B-8DDE-221B809A31DC}"/>
              </a:ext>
            </a:extLst>
          </p:cNvPr>
          <p:cNvSpPr/>
          <p:nvPr/>
        </p:nvSpPr>
        <p:spPr>
          <a:xfrm>
            <a:off x="4324347" y="4614542"/>
            <a:ext cx="3095835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+ 2 = ?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D165070A-FDC5-9E34-C981-2786533E81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550" y="3274330"/>
            <a:ext cx="843755" cy="84375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D924045-96F5-95DE-7831-EBBE31D819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5027" y="1572481"/>
            <a:ext cx="1824054" cy="2736080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45283A79-83D1-6E57-DD33-E412EC16A2F3}"/>
              </a:ext>
            </a:extLst>
          </p:cNvPr>
          <p:cNvSpPr/>
          <p:nvPr/>
        </p:nvSpPr>
        <p:spPr>
          <a:xfrm>
            <a:off x="6551541" y="4602796"/>
            <a:ext cx="1395518" cy="923330"/>
          </a:xfrm>
          <a:prstGeom prst="rect">
            <a:avLst/>
          </a:prstGeom>
          <a:solidFill>
            <a:srgbClr val="EBF1DE"/>
          </a:solidFill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31</a:t>
            </a:r>
            <a:endParaRPr lang="en-US" sz="5400" b="1" cap="none" spc="0" dirty="0">
              <a:ln w="28575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C01BE30-11E1-7B18-0990-87EB7DF0F31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08607" y="1539209"/>
            <a:ext cx="1824054" cy="27360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AC76EA2-5E9F-EBC4-49F4-2C7D09C49F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97098" y="1539209"/>
            <a:ext cx="1824054" cy="273608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FD9C0-8FE4-BD85-519C-8E5355CD77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3772" y="3286076"/>
            <a:ext cx="843755" cy="843755"/>
          </a:xfrm>
          <a:prstGeom prst="rect">
            <a:avLst/>
          </a:prstGeom>
        </p:spPr>
      </p:pic>
      <p:sp>
        <p:nvSpPr>
          <p:cNvPr id="14" name="Thought Bubble: Cloud 13">
            <a:extLst>
              <a:ext uri="{FF2B5EF4-FFF2-40B4-BE49-F238E27FC236}">
                <a16:creationId xmlns:a16="http://schemas.microsoft.com/office/drawing/2014/main" id="{A97EE493-45E6-AECF-3BFC-F9E6FB5040E6}"/>
              </a:ext>
            </a:extLst>
          </p:cNvPr>
          <p:cNvSpPr/>
          <p:nvPr/>
        </p:nvSpPr>
        <p:spPr>
          <a:xfrm>
            <a:off x="41706" y="2325727"/>
            <a:ext cx="3434335" cy="2508143"/>
          </a:xfrm>
          <a:prstGeom prst="cloudCallout">
            <a:avLst>
              <a:gd name="adj1" fmla="val -31172"/>
              <a:gd name="adj2" fmla="val -84976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2000" dirty="0">
              <a:solidFill>
                <a:schemeClr val="tx1"/>
              </a:solidFill>
              <a:latin typeface="Comic Sans MS"/>
            </a:endParaRPr>
          </a:p>
          <a:p>
            <a:pPr algn="ctr"/>
            <a:r>
              <a:rPr lang="en-GB" sz="2800" b="1" dirty="0">
                <a:solidFill>
                  <a:schemeClr val="tx1"/>
                </a:solidFill>
                <a:latin typeface="Comic Sans MS"/>
              </a:rPr>
              <a:t>Remember</a:t>
            </a:r>
            <a:r>
              <a:rPr lang="en-GB" sz="2800" dirty="0">
                <a:solidFill>
                  <a:schemeClr val="tx1"/>
                </a:solidFill>
                <a:latin typeface="Comic Sans MS"/>
              </a:rPr>
              <a:t>: exchange 10 ones </a:t>
            </a:r>
          </a:p>
          <a:p>
            <a:pPr algn="ctr"/>
            <a:r>
              <a:rPr lang="en-GB" sz="2800" dirty="0">
                <a:solidFill>
                  <a:schemeClr val="tx1"/>
                </a:solidFill>
                <a:latin typeface="Comic Sans MS"/>
              </a:rPr>
              <a:t>for 1 ten</a:t>
            </a:r>
            <a:endParaRPr lang="en-GB" sz="2800" dirty="0">
              <a:latin typeface="Comic Sans MS"/>
            </a:endParaRPr>
          </a:p>
          <a:p>
            <a:pPr algn="ctr"/>
            <a:endParaRPr lang="en-GB" sz="1600" dirty="0"/>
          </a:p>
        </p:txBody>
      </p:sp>
    </p:spTree>
    <p:extLst>
      <p:ext uri="{BB962C8B-B14F-4D97-AF65-F5344CB8AC3E}">
        <p14:creationId xmlns:p14="http://schemas.microsoft.com/office/powerpoint/2010/main" val="3822265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6" grpId="0"/>
      <p:bldP spid="29" grpId="0"/>
      <p:bldP spid="34" grpId="0" animBg="1"/>
      <p:bldP spid="1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F7DC1B8-ADB9-1C73-C8C7-06F5C591A8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 21">
            <a:extLst>
              <a:ext uri="{FF2B5EF4-FFF2-40B4-BE49-F238E27FC236}">
                <a16:creationId xmlns:a16="http://schemas.microsoft.com/office/drawing/2014/main" id="{7140904F-82E3-BF5D-7BCA-BF2F4E637F83}"/>
              </a:ext>
            </a:extLst>
          </p:cNvPr>
          <p:cNvGrpSpPr/>
          <p:nvPr/>
        </p:nvGrpSpPr>
        <p:grpSpPr>
          <a:xfrm>
            <a:off x="-233525" y="1516937"/>
            <a:ext cx="10082989" cy="2455608"/>
            <a:chOff x="-484244" y="916564"/>
            <a:chExt cx="10082989" cy="2455608"/>
          </a:xfrm>
        </p:grpSpPr>
        <p:pic>
          <p:nvPicPr>
            <p:cNvPr id="5" name="Picture 4" descr="A number on a line&#10;&#10;AI-generated content may be incorrect.">
              <a:extLst>
                <a:ext uri="{FF2B5EF4-FFF2-40B4-BE49-F238E27FC236}">
                  <a16:creationId xmlns:a16="http://schemas.microsoft.com/office/drawing/2014/main" id="{D41C7C28-FAAE-4B04-8509-0F443AD41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biLevel thresh="75000"/>
            </a:blip>
            <a:stretch>
              <a:fillRect/>
            </a:stretch>
          </p:blipFill>
          <p:spPr>
            <a:xfrm>
              <a:off x="-484244" y="916564"/>
              <a:ext cx="10082989" cy="2455608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5D81A12-2466-5559-4A25-91A68D3551D1}"/>
                </a:ext>
              </a:extLst>
            </p:cNvPr>
            <p:cNvSpPr txBox="1"/>
            <p:nvPr/>
          </p:nvSpPr>
          <p:spPr>
            <a:xfrm>
              <a:off x="77428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55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E541FEB3-0A31-B112-E424-F192F2F3E27A}"/>
                </a:ext>
              </a:extLst>
            </p:cNvPr>
            <p:cNvSpPr txBox="1"/>
            <p:nvPr/>
          </p:nvSpPr>
          <p:spPr>
            <a:xfrm>
              <a:off x="147925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56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E6AFAD2D-5618-5BB4-64C9-F2267B6929CA}"/>
                </a:ext>
              </a:extLst>
            </p:cNvPr>
            <p:cNvSpPr txBox="1"/>
            <p:nvPr/>
          </p:nvSpPr>
          <p:spPr>
            <a:xfrm>
              <a:off x="218423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57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FE014A30-0DD2-5614-8994-EE852A99FFBD}"/>
                </a:ext>
              </a:extLst>
            </p:cNvPr>
            <p:cNvSpPr txBox="1"/>
            <p:nvPr/>
          </p:nvSpPr>
          <p:spPr>
            <a:xfrm>
              <a:off x="288920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58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601B0AAA-801C-42AF-1F91-35AFE1E4F960}"/>
                </a:ext>
              </a:extLst>
            </p:cNvPr>
            <p:cNvSpPr txBox="1"/>
            <p:nvPr/>
          </p:nvSpPr>
          <p:spPr>
            <a:xfrm>
              <a:off x="359417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59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12FAF624-ADB3-4CED-C535-0683CB46349C}"/>
                </a:ext>
              </a:extLst>
            </p:cNvPr>
            <p:cNvSpPr txBox="1"/>
            <p:nvPr/>
          </p:nvSpPr>
          <p:spPr>
            <a:xfrm>
              <a:off x="4299153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3ED7FEA9-83A5-8534-D1B9-16C678A8622E}"/>
                </a:ext>
              </a:extLst>
            </p:cNvPr>
            <p:cNvSpPr txBox="1"/>
            <p:nvPr/>
          </p:nvSpPr>
          <p:spPr>
            <a:xfrm>
              <a:off x="5004127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>
                  <a:solidFill>
                    <a:srgbClr val="FF0000"/>
                  </a:solidFill>
                </a:rPr>
                <a:t>?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5977B117-67B4-7CB1-1698-CB5455A1F636}"/>
                </a:ext>
              </a:extLst>
            </p:cNvPr>
            <p:cNvSpPr txBox="1"/>
            <p:nvPr/>
          </p:nvSpPr>
          <p:spPr>
            <a:xfrm>
              <a:off x="5709101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62</a:t>
              </a:r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D8C91E30-2E93-2C5A-4136-B356AF398E34}"/>
                </a:ext>
              </a:extLst>
            </p:cNvPr>
            <p:cNvSpPr txBox="1"/>
            <p:nvPr/>
          </p:nvSpPr>
          <p:spPr>
            <a:xfrm>
              <a:off x="6414075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63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F92ECA5-B1D1-508F-5C3F-23A4324679FD}"/>
                </a:ext>
              </a:extLst>
            </p:cNvPr>
            <p:cNvSpPr txBox="1"/>
            <p:nvPr/>
          </p:nvSpPr>
          <p:spPr>
            <a:xfrm>
              <a:off x="7119049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64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99E72F0-C189-D730-9292-B9FAC02693E2}"/>
                </a:ext>
              </a:extLst>
            </p:cNvPr>
            <p:cNvSpPr txBox="1"/>
            <p:nvPr/>
          </p:nvSpPr>
          <p:spPr>
            <a:xfrm>
              <a:off x="7824026" y="2296497"/>
              <a:ext cx="737419" cy="646331"/>
            </a:xfrm>
            <a:prstGeom prst="rect">
              <a:avLst/>
            </a:prstGeom>
            <a:solidFill>
              <a:srgbClr val="EBF1DE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GB" sz="3600" dirty="0"/>
                <a:t>65</a:t>
              </a:r>
            </a:p>
          </p:txBody>
        </p:sp>
      </p:grpSp>
      <p:pic>
        <p:nvPicPr>
          <p:cNvPr id="38" name="Picture 37">
            <a:extLst>
              <a:ext uri="{FF2B5EF4-FFF2-40B4-BE49-F238E27FC236}">
                <a16:creationId xmlns:a16="http://schemas.microsoft.com/office/drawing/2014/main" id="{778D2E1F-3EDC-1C61-6033-95B7D7C3A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89B0D68E-5E2C-FB7E-8EE7-944AE21714BD}"/>
              </a:ext>
            </a:extLst>
          </p:cNvPr>
          <p:cNvSpPr/>
          <p:nvPr/>
        </p:nvSpPr>
        <p:spPr>
          <a:xfrm>
            <a:off x="2341543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5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9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CD060BD-533C-AB35-9C52-2798E3EDFBFD}"/>
              </a:ext>
            </a:extLst>
          </p:cNvPr>
          <p:cNvSpPr/>
          <p:nvPr/>
        </p:nvSpPr>
        <p:spPr>
          <a:xfrm>
            <a:off x="4100048" y="4906023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F51854-39D8-7987-D4F2-B2F1382C5AF2}"/>
              </a:ext>
            </a:extLst>
          </p:cNvPr>
          <p:cNvSpPr/>
          <p:nvPr/>
        </p:nvSpPr>
        <p:spPr>
          <a:xfrm>
            <a:off x="3269221" y="48698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+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BA3481A-457B-3E4D-CEBD-3AE60F6F495A}"/>
              </a:ext>
            </a:extLst>
          </p:cNvPr>
          <p:cNvSpPr/>
          <p:nvPr/>
        </p:nvSpPr>
        <p:spPr>
          <a:xfrm>
            <a:off x="4903838" y="487266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=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9C1F39CF-C84C-C774-EE17-775CF1519465}"/>
              </a:ext>
            </a:extLst>
          </p:cNvPr>
          <p:cNvSpPr/>
          <p:nvPr/>
        </p:nvSpPr>
        <p:spPr>
          <a:xfrm>
            <a:off x="5822168" y="4911719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28575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61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Picture 1" descr="A cartoon of a wizard thinking&#10;&#10;AI-generated content may be incorrect.">
            <a:extLst>
              <a:ext uri="{FF2B5EF4-FFF2-40B4-BE49-F238E27FC236}">
                <a16:creationId xmlns:a16="http://schemas.microsoft.com/office/drawing/2014/main" id="{A6ED3C5F-0986-D206-D946-B9C2CE6AE8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649" y="119006"/>
            <a:ext cx="1202400" cy="1201990"/>
          </a:xfrm>
          <a:prstGeom prst="rect">
            <a:avLst/>
          </a:prstGeom>
        </p:spPr>
      </p:pic>
      <p:sp>
        <p:nvSpPr>
          <p:cNvPr id="6" name="Arrow: Circular 5">
            <a:extLst>
              <a:ext uri="{FF2B5EF4-FFF2-40B4-BE49-F238E27FC236}">
                <a16:creationId xmlns:a16="http://schemas.microsoft.com/office/drawing/2014/main" id="{3F15FF40-A1E5-7956-1330-BB77633BC388}"/>
              </a:ext>
            </a:extLst>
          </p:cNvPr>
          <p:cNvSpPr/>
          <p:nvPr/>
        </p:nvSpPr>
        <p:spPr>
          <a:xfrm>
            <a:off x="4129787" y="1954725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1001CAA5-A963-759A-8347-CF27FEA40E52}"/>
              </a:ext>
            </a:extLst>
          </p:cNvPr>
          <p:cNvSpPr txBox="1"/>
          <p:nvPr/>
        </p:nvSpPr>
        <p:spPr>
          <a:xfrm>
            <a:off x="4584291" y="2892562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60</a:t>
            </a:r>
          </a:p>
        </p:txBody>
      </p:sp>
      <p:sp>
        <p:nvSpPr>
          <p:cNvPr id="24" name="Arrow: Circular 23">
            <a:extLst>
              <a:ext uri="{FF2B5EF4-FFF2-40B4-BE49-F238E27FC236}">
                <a16:creationId xmlns:a16="http://schemas.microsoft.com/office/drawing/2014/main" id="{D816F95F-E72B-3B66-D941-FE2B87A8ED6F}"/>
              </a:ext>
            </a:extLst>
          </p:cNvPr>
          <p:cNvSpPr/>
          <p:nvPr/>
        </p:nvSpPr>
        <p:spPr>
          <a:xfrm>
            <a:off x="4854672" y="1915673"/>
            <a:ext cx="884425" cy="1580032"/>
          </a:xfrm>
          <a:prstGeom prst="circularArrow">
            <a:avLst>
              <a:gd name="adj1" fmla="val 7420"/>
              <a:gd name="adj2" fmla="val 1459918"/>
              <a:gd name="adj3" fmla="val 19903716"/>
              <a:gd name="adj4" fmla="val 10800000"/>
              <a:gd name="adj5" fmla="val 11828"/>
            </a:avLst>
          </a:prstGeom>
          <a:ln>
            <a:solidFill>
              <a:schemeClr val="tx1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E97790A-C716-8276-2601-6274CE57E34C}"/>
              </a:ext>
            </a:extLst>
          </p:cNvPr>
          <p:cNvSpPr txBox="1"/>
          <p:nvPr/>
        </p:nvSpPr>
        <p:spPr>
          <a:xfrm>
            <a:off x="5292945" y="2892786"/>
            <a:ext cx="737419" cy="646331"/>
          </a:xfrm>
          <a:prstGeom prst="rect">
            <a:avLst/>
          </a:prstGeom>
          <a:solidFill>
            <a:srgbClr val="EBF1DE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GB" sz="3600" dirty="0">
                <a:solidFill>
                  <a:srgbClr val="FF0000"/>
                </a:solidFill>
              </a:rPr>
              <a:t>61</a:t>
            </a:r>
          </a:p>
        </p:txBody>
      </p:sp>
    </p:spTree>
    <p:extLst>
      <p:ext uri="{BB962C8B-B14F-4D97-AF65-F5344CB8AC3E}">
        <p14:creationId xmlns:p14="http://schemas.microsoft.com/office/powerpoint/2010/main" val="3125103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" grpId="0" animBg="1"/>
      <p:bldP spid="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A189B68-E665-DDAE-2304-64C58CBC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Picture 37">
            <a:extLst>
              <a:ext uri="{FF2B5EF4-FFF2-40B4-BE49-F238E27FC236}">
                <a16:creationId xmlns:a16="http://schemas.microsoft.com/office/drawing/2014/main" id="{9D3449EF-7CBE-B025-937C-B0A5B536DB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B113D4-8AEB-4734-9F4E-98B53CE9E66C}"/>
              </a:ext>
            </a:extLst>
          </p:cNvPr>
          <p:cNvSpPr/>
          <p:nvPr/>
        </p:nvSpPr>
        <p:spPr>
          <a:xfrm>
            <a:off x="484225" y="26312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dirty="0"/>
              <a:t>Your Turn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1E398FF-2CE0-7560-CB49-638FB0FBFD75}"/>
              </a:ext>
            </a:extLst>
          </p:cNvPr>
          <p:cNvSpPr/>
          <p:nvPr/>
        </p:nvSpPr>
        <p:spPr>
          <a:xfrm>
            <a:off x="5800711" y="4528194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AC7B0DD-7FBC-F236-DABE-541EB8C72C2D}"/>
              </a:ext>
            </a:extLst>
          </p:cNvPr>
          <p:cNvSpPr txBox="1"/>
          <p:nvPr/>
        </p:nvSpPr>
        <p:spPr>
          <a:xfrm>
            <a:off x="692851" y="1563220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AutoNum type="arabicParenR"/>
            </a:pPr>
            <a:r>
              <a:rPr lang="en-GB" sz="4000" dirty="0">
                <a:latin typeface="Arial Rounded MT Bold" panose="020F0704030504030204" pitchFamily="34" charset="0"/>
              </a:rPr>
              <a:t>  78 + 2 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D246CAA9-C128-74A7-3276-DE9DDF42FC1F}"/>
              </a:ext>
            </a:extLst>
          </p:cNvPr>
          <p:cNvSpPr/>
          <p:nvPr/>
        </p:nvSpPr>
        <p:spPr>
          <a:xfrm>
            <a:off x="5309419" y="1533534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80</a:t>
            </a:r>
          </a:p>
        </p:txBody>
      </p:sp>
      <p:pic>
        <p:nvPicPr>
          <p:cNvPr id="26" name="Picture 25" descr="A white board with a pen and a circle&#10;&#10;AI-generated content may be incorrect.">
            <a:extLst>
              <a:ext uri="{FF2B5EF4-FFF2-40B4-BE49-F238E27FC236}">
                <a16:creationId xmlns:a16="http://schemas.microsoft.com/office/drawing/2014/main" id="{0992077B-4D27-D6F1-7FC5-B287DE82F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5470" y="168302"/>
            <a:ext cx="1327675" cy="1327675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68B0762C-3643-D8D6-FA4A-6276886EC0C8}"/>
              </a:ext>
            </a:extLst>
          </p:cNvPr>
          <p:cNvSpPr txBox="1"/>
          <p:nvPr/>
        </p:nvSpPr>
        <p:spPr>
          <a:xfrm>
            <a:off x="752164" y="2546346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2)  79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E2523DA-544C-B940-D982-017F53B493BC}"/>
              </a:ext>
            </a:extLst>
          </p:cNvPr>
          <p:cNvSpPr txBox="1"/>
          <p:nvPr/>
        </p:nvSpPr>
        <p:spPr>
          <a:xfrm>
            <a:off x="692853" y="3442119"/>
            <a:ext cx="6858000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3)  38 + 2 =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</a:p>
          <a:p>
            <a:pPr marL="342900" indent="-342900" algn="ctr">
              <a:buAutoNum type="arabicParenR"/>
            </a:pPr>
            <a:endParaRPr lang="en-GB" sz="3200" dirty="0">
              <a:latin typeface="Arial Rounded MT Bold" panose="020F0704030504030204" pitchFamily="34" charset="0"/>
            </a:endParaRP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DE7232C-8108-6493-66DF-157CDFF21902}"/>
              </a:ext>
            </a:extLst>
          </p:cNvPr>
          <p:cNvSpPr txBox="1"/>
          <p:nvPr/>
        </p:nvSpPr>
        <p:spPr>
          <a:xfrm>
            <a:off x="840334" y="4488411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4)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  </a:t>
            </a:r>
            <a:r>
              <a:rPr lang="en-GB" sz="4000" dirty="0">
                <a:latin typeface="Arial Rounded MT Bold" panose="020F0704030504030204" pitchFamily="34" charset="0"/>
              </a:rPr>
              <a:t> + 2 =  50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1C336900-ACB0-308B-F2B1-0274B896AA81}"/>
              </a:ext>
            </a:extLst>
          </p:cNvPr>
          <p:cNvSpPr/>
          <p:nvPr/>
        </p:nvSpPr>
        <p:spPr>
          <a:xfrm>
            <a:off x="5309419" y="2457383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81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7BABCCEF-3CD7-6466-6920-C99512D64729}"/>
              </a:ext>
            </a:extLst>
          </p:cNvPr>
          <p:cNvSpPr/>
          <p:nvPr/>
        </p:nvSpPr>
        <p:spPr>
          <a:xfrm>
            <a:off x="5309419" y="3427306"/>
            <a:ext cx="806246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40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CE55EF92-1604-9D05-5ABF-F2DCD0FC32E8}"/>
              </a:ext>
            </a:extLst>
          </p:cNvPr>
          <p:cNvSpPr/>
          <p:nvPr/>
        </p:nvSpPr>
        <p:spPr>
          <a:xfrm>
            <a:off x="3148766" y="4488411"/>
            <a:ext cx="806247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48</a:t>
            </a:r>
          </a:p>
        </p:txBody>
      </p:sp>
      <p:pic>
        <p:nvPicPr>
          <p:cNvPr id="3" name="Picture 2" descr="A cartoon of a child holding a dice&#10;&#10;AI-generated content may be incorrect.">
            <a:extLst>
              <a:ext uri="{FF2B5EF4-FFF2-40B4-BE49-F238E27FC236}">
                <a16:creationId xmlns:a16="http://schemas.microsoft.com/office/drawing/2014/main" id="{9597F58B-0321-E8E6-17BA-265830C95A5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50853" y="168302"/>
            <a:ext cx="1327676" cy="132767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8EC50E-A37A-749A-14E7-8D54F9AD8F75}"/>
              </a:ext>
            </a:extLst>
          </p:cNvPr>
          <p:cNvSpPr/>
          <p:nvPr/>
        </p:nvSpPr>
        <p:spPr>
          <a:xfrm>
            <a:off x="5839719" y="5491307"/>
            <a:ext cx="1750142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4000" b="1" cap="none" spc="0" dirty="0">
                <a:ln w="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cap="none" spc="0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5400" b="1" dirty="0">
                <a:ln w="19050">
                  <a:solidFill>
                    <a:schemeClr val="tx1"/>
                  </a:solidFill>
                </a:ln>
                <a:solidFill>
                  <a:schemeClr val="bg1">
                    <a:lumMod val="9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omic Sans MS" panose="030F0702030302020204" pitchFamily="66" charset="0"/>
              </a:rPr>
              <a:t>  </a:t>
            </a:r>
            <a:endParaRPr lang="en-US" sz="5400" b="1" cap="none" spc="0" dirty="0">
              <a:ln w="19050">
                <a:solidFill>
                  <a:schemeClr val="tx1"/>
                </a:solidFill>
              </a:ln>
              <a:solidFill>
                <a:schemeClr val="bg1">
                  <a:lumMod val="9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0F3F75E-C75F-258F-E25B-9B4E78A6D039}"/>
              </a:ext>
            </a:extLst>
          </p:cNvPr>
          <p:cNvSpPr txBox="1"/>
          <p:nvPr/>
        </p:nvSpPr>
        <p:spPr>
          <a:xfrm>
            <a:off x="879344" y="5420255"/>
            <a:ext cx="6858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Arial Rounded MT Bold" panose="020F0704030504030204" pitchFamily="34" charset="0"/>
              </a:rPr>
              <a:t>5)  </a:t>
            </a:r>
            <a:r>
              <a:rPr lang="en-GB" sz="4000" dirty="0">
                <a:solidFill>
                  <a:srgbClr val="FF0000"/>
                </a:solidFill>
                <a:latin typeface="Arial Rounded MT Bold" panose="020F0704030504030204" pitchFamily="34" charset="0"/>
              </a:rPr>
              <a:t>?</a:t>
            </a:r>
            <a:r>
              <a:rPr lang="en-GB" sz="4000" dirty="0">
                <a:latin typeface="Arial Rounded MT Bold" panose="020F0704030504030204" pitchFamily="34" charset="0"/>
              </a:rPr>
              <a:t>   + 2 =  61</a:t>
            </a:r>
          </a:p>
          <a:p>
            <a:pPr algn="ctr"/>
            <a:endParaRPr lang="en-GB" sz="3200" dirty="0">
              <a:latin typeface="Arial Rounded MT Bold" panose="020F070403050403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E22B3E8-E196-CD72-3DDC-8DBE6890BD52}"/>
              </a:ext>
            </a:extLst>
          </p:cNvPr>
          <p:cNvSpPr/>
          <p:nvPr/>
        </p:nvSpPr>
        <p:spPr>
          <a:xfrm>
            <a:off x="3187774" y="5430493"/>
            <a:ext cx="767239" cy="686530"/>
          </a:xfrm>
          <a:prstGeom prst="rect">
            <a:avLst/>
          </a:prstGeom>
          <a:solidFill>
            <a:srgbClr val="EBF1DE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4000" b="1" dirty="0">
                <a:solidFill>
                  <a:schemeClr val="tx1"/>
                </a:solidFill>
              </a:rPr>
              <a:t>59</a:t>
            </a:r>
          </a:p>
        </p:txBody>
      </p:sp>
    </p:spTree>
    <p:extLst>
      <p:ext uri="{BB962C8B-B14F-4D97-AF65-F5344CB8AC3E}">
        <p14:creationId xmlns:p14="http://schemas.microsoft.com/office/powerpoint/2010/main" val="33740335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 animBg="1"/>
      <p:bldP spid="22" grpId="0" animBg="1"/>
      <p:bldP spid="23" grpId="0" animBg="1"/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BF1DE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FC5C5B-9E82-39C9-8B03-3994005EBE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">
            <a:extLst>
              <a:ext uri="{FF2B5EF4-FFF2-40B4-BE49-F238E27FC236}">
                <a16:creationId xmlns:a16="http://schemas.microsoft.com/office/drawing/2014/main" id="{8C81305B-D2C0-CD46-0F88-0630D995EE5D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p:blipFill>
        <p:spPr>
          <a:xfrm>
            <a:off x="74437" y="1991409"/>
            <a:ext cx="2053550" cy="2167636"/>
          </a:xfrm>
          <a:prstGeom prst="rect">
            <a:avLst/>
          </a:prstGeom>
        </p:spPr>
      </p:pic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22F70BD6-EC97-D23F-31FD-B4B5EDB05B42}"/>
              </a:ext>
            </a:extLst>
          </p:cNvPr>
          <p:cNvSpPr/>
          <p:nvPr/>
        </p:nvSpPr>
        <p:spPr>
          <a:xfrm>
            <a:off x="2437009" y="1453281"/>
            <a:ext cx="6563728" cy="2167636"/>
          </a:xfrm>
          <a:prstGeom prst="wedgeRoundRectCallout">
            <a:avLst>
              <a:gd name="adj1" fmla="val -67561"/>
              <a:gd name="adj2" fmla="val 41927"/>
              <a:gd name="adj3" fmla="val 16667"/>
            </a:avLst>
          </a:prstGeom>
          <a:solidFill>
            <a:schemeClr val="bg1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AE1C5B1E-5CC4-9EB1-46F8-9A9016A0CA4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251" y="5936226"/>
            <a:ext cx="570270" cy="78747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95B8B3B-F611-A47A-7304-8EBF52C1F9E9}"/>
              </a:ext>
            </a:extLst>
          </p:cNvPr>
          <p:cNvSpPr/>
          <p:nvPr/>
        </p:nvSpPr>
        <p:spPr>
          <a:xfrm>
            <a:off x="916844" y="171282"/>
            <a:ext cx="8315646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GB" sz="4400" b="1" dirty="0"/>
              <a:t>True or False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74E664-14E3-F9C2-C8D2-F4F29C3730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534" y="121510"/>
            <a:ext cx="1159518" cy="115951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829042F-EF5A-AB14-DF66-FB70343F34F6}"/>
              </a:ext>
            </a:extLst>
          </p:cNvPr>
          <p:cNvSpPr txBox="1"/>
          <p:nvPr/>
        </p:nvSpPr>
        <p:spPr>
          <a:xfrm>
            <a:off x="3109451" y="4125494"/>
            <a:ext cx="464574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sz="6000" b="1" dirty="0">
                <a:solidFill>
                  <a:srgbClr val="FF0000"/>
                </a:solidFill>
              </a:rPr>
              <a:t>False</a:t>
            </a:r>
            <a:endParaRPr lang="en-GB" sz="6000" dirty="0">
              <a:solidFill>
                <a:srgbClr val="FF0000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1F45913-1B51-3E39-1A7E-7AE512BFE68C}"/>
              </a:ext>
            </a:extLst>
          </p:cNvPr>
          <p:cNvSpPr txBox="1"/>
          <p:nvPr/>
        </p:nvSpPr>
        <p:spPr>
          <a:xfrm>
            <a:off x="2480013" y="1567603"/>
            <a:ext cx="617237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/>
              <a:t>When you add 2, you only move one jump on the number line. 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19377783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682</TotalTime>
  <Words>209</Words>
  <Application>Microsoft Office PowerPoint</Application>
  <PresentationFormat>On-screen Show (4:3)</PresentationFormat>
  <Paragraphs>79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4" baseType="lpstr">
      <vt:lpstr>Aptos</vt:lpstr>
      <vt:lpstr>Arial</vt:lpstr>
      <vt:lpstr>Arial Rounded MT Bold</vt:lpstr>
      <vt:lpstr>Calibri</vt:lpstr>
      <vt:lpstr>Comic Sans MS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Ebrahim</dc:creator>
  <cp:keywords/>
  <dc:description>generated using python-pptx</dc:description>
  <cp:lastModifiedBy>Smaira Mushtaq</cp:lastModifiedBy>
  <cp:revision>37</cp:revision>
  <dcterms:created xsi:type="dcterms:W3CDTF">2013-01-27T09:14:16Z</dcterms:created>
  <dcterms:modified xsi:type="dcterms:W3CDTF">2026-04-05T16:00:06Z</dcterms:modified>
  <cp:category/>
</cp:coreProperties>
</file>