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306" r:id="rId3"/>
    <p:sldId id="260" r:id="rId4"/>
    <p:sldId id="262" r:id="rId5"/>
    <p:sldId id="307" r:id="rId6"/>
    <p:sldId id="286" r:id="rId7"/>
    <p:sldId id="284" r:id="rId8"/>
    <p:sldId id="31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34302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865239" y="1111655"/>
            <a:ext cx="82492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dirty="0"/>
              <a:t> </a:t>
            </a:r>
            <a:r>
              <a:rPr lang="en-US" sz="4800" dirty="0"/>
              <a:t>Adding lengths in different units (m, cm and mm)</a:t>
            </a:r>
            <a:endParaRPr lang="en-GB" sz="4800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2" name="Picture 1" descr="Cartoon character holding a magic wand&#10;&#10;AI-generated content may be incorrect.">
            <a:extLst>
              <a:ext uri="{FF2B5EF4-FFF2-40B4-BE49-F238E27FC236}">
                <a16:creationId xmlns:a16="http://schemas.microsoft.com/office/drawing/2014/main" id="{6233E09A-BCE8-EEC5-A39B-76B0E9A1A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4872" y="2841523"/>
            <a:ext cx="3906263" cy="388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EE1FE3-FD7D-6C7F-ABC5-6D8BFC590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E064DB1-FCEC-8033-E03D-DEDBD7A8093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67984" y="1863013"/>
            <a:ext cx="8008032" cy="182000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D44168-761C-F982-6E4B-8463BCC3BAC5}"/>
              </a:ext>
            </a:extLst>
          </p:cNvPr>
          <p:cNvSpPr/>
          <p:nvPr/>
        </p:nvSpPr>
        <p:spPr>
          <a:xfrm>
            <a:off x="3110948" y="984787"/>
            <a:ext cx="2922104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 cm =  ?  mm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5B068D-B91E-28DA-B1F4-793F626F3FBC}"/>
              </a:ext>
            </a:extLst>
          </p:cNvPr>
          <p:cNvSpPr/>
          <p:nvPr/>
        </p:nvSpPr>
        <p:spPr>
          <a:xfrm>
            <a:off x="1577851" y="4460756"/>
            <a:ext cx="5988299" cy="530915"/>
          </a:xfrm>
          <a:prstGeom prst="rect">
            <a:avLst/>
          </a:prstGeom>
          <a:noFill/>
          <a:ln w="2857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Tip: Use the ruler to help you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27B42D-ED1A-78AC-A7ED-34AA4D7B1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4054063-103C-E1B4-624A-E3A63ABCF1E0}"/>
              </a:ext>
            </a:extLst>
          </p:cNvPr>
          <p:cNvSpPr/>
          <p:nvPr/>
        </p:nvSpPr>
        <p:spPr>
          <a:xfrm>
            <a:off x="4462883" y="955897"/>
            <a:ext cx="817039" cy="530915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endParaRPr lang="en-US" sz="3000" b="1" dirty="0">
              <a:ln w="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D538E4-EADB-F09A-1F7F-5CD2BCFF4B92}"/>
              </a:ext>
            </a:extLst>
          </p:cNvPr>
          <p:cNvSpPr/>
          <p:nvPr/>
        </p:nvSpPr>
        <p:spPr>
          <a:xfrm>
            <a:off x="456548" y="50380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Recap:</a:t>
            </a:r>
          </a:p>
        </p:txBody>
      </p:sp>
      <p:pic>
        <p:nvPicPr>
          <p:cNvPr id="11" name="Picture 1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80A31EA3-4634-109A-2B25-F42208518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0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31CE44D8-D57C-4B93-BBB4-6FCE7A0A21A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1654244"/>
            <a:ext cx="9008269" cy="1343025"/>
          </a:xfrm>
          <a:prstGeom prst="rect">
            <a:avLst/>
          </a:prstGeom>
        </p:spPr>
      </p:pic>
      <p:sp>
        <p:nvSpPr>
          <p:cNvPr id="3" name="Right Brace 2">
            <a:extLst>
              <a:ext uri="{FF2B5EF4-FFF2-40B4-BE49-F238E27FC236}">
                <a16:creationId xmlns:a16="http://schemas.microsoft.com/office/drawing/2014/main" id="{0B0BB16E-36A6-41D5-B863-5B2BD57D7650}"/>
              </a:ext>
            </a:extLst>
          </p:cNvPr>
          <p:cNvSpPr/>
          <p:nvPr/>
        </p:nvSpPr>
        <p:spPr>
          <a:xfrm rot="5400000">
            <a:off x="4374285" y="-1057193"/>
            <a:ext cx="390617" cy="8877353"/>
          </a:xfrm>
          <a:prstGeom prst="rightBrac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 dirty="0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A376A2-42F1-402B-A667-3A64A53D5465}"/>
              </a:ext>
            </a:extLst>
          </p:cNvPr>
          <p:cNvSpPr/>
          <p:nvPr/>
        </p:nvSpPr>
        <p:spPr>
          <a:xfrm>
            <a:off x="3108542" y="3890858"/>
            <a:ext cx="2922104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00841D-0B7D-423F-981B-F0B6E4C12A02}"/>
              </a:ext>
            </a:extLst>
          </p:cNvPr>
          <p:cNvSpPr/>
          <p:nvPr/>
        </p:nvSpPr>
        <p:spPr>
          <a:xfrm>
            <a:off x="2756987" y="887495"/>
            <a:ext cx="3978110" cy="6848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1m =  ?  cm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B2C75C-253D-4B51-834E-7C681A26F470}"/>
              </a:ext>
            </a:extLst>
          </p:cNvPr>
          <p:cNvSpPr/>
          <p:nvPr/>
        </p:nvSpPr>
        <p:spPr>
          <a:xfrm>
            <a:off x="1283589" y="5076840"/>
            <a:ext cx="6800850" cy="530915"/>
          </a:xfrm>
          <a:prstGeom prst="rect">
            <a:avLst/>
          </a:prstGeom>
          <a:noFill/>
          <a:ln w="2857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Tip: Use the diagram to help you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75B9AE-047E-104F-159B-C1519C4FDFE5}"/>
              </a:ext>
            </a:extLst>
          </p:cNvPr>
          <p:cNvSpPr/>
          <p:nvPr/>
        </p:nvSpPr>
        <p:spPr>
          <a:xfrm>
            <a:off x="0" y="1515702"/>
            <a:ext cx="1283589" cy="530915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 cm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F79A7C-03C3-AEC2-1E5F-050B4FB26D2C}"/>
              </a:ext>
            </a:extLst>
          </p:cNvPr>
          <p:cNvSpPr/>
          <p:nvPr/>
        </p:nvSpPr>
        <p:spPr>
          <a:xfrm>
            <a:off x="4421670" y="862145"/>
            <a:ext cx="1136460" cy="684803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</a:t>
            </a:r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105BC4E-FAFB-0174-7701-0F5895AB9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17" y="154197"/>
            <a:ext cx="1159518" cy="11595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717568-4C88-FA10-A310-3F0F486EF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B73AE4F-8111-4941-30B9-6F2821B11709}"/>
              </a:ext>
            </a:extLst>
          </p:cNvPr>
          <p:cNvSpPr/>
          <p:nvPr/>
        </p:nvSpPr>
        <p:spPr>
          <a:xfrm>
            <a:off x="456548" y="50380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Recap:</a:t>
            </a:r>
          </a:p>
        </p:txBody>
      </p:sp>
    </p:spTree>
    <p:extLst>
      <p:ext uri="{BB962C8B-B14F-4D97-AF65-F5344CB8AC3E}">
        <p14:creationId xmlns:p14="http://schemas.microsoft.com/office/powerpoint/2010/main" val="120736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056A012B-32CF-047F-F940-F31AEC64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2642" y="2933922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414177" y="132834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>
                <a:solidFill>
                  <a:srgbClr val="00B050"/>
                </a:solidFill>
              </a:rPr>
              <a:t>True</a:t>
            </a:r>
            <a:r>
              <a:rPr lang="en-GB" sz="4400" b="1" dirty="0"/>
              <a:t> or </a:t>
            </a:r>
            <a:r>
              <a:rPr lang="en-GB" sz="4400" b="1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5A5D72C-5F17-8E24-E23D-671CA0739F25}"/>
              </a:ext>
            </a:extLst>
          </p:cNvPr>
          <p:cNvSpPr/>
          <p:nvPr/>
        </p:nvSpPr>
        <p:spPr>
          <a:xfrm>
            <a:off x="2518541" y="2555169"/>
            <a:ext cx="6353071" cy="2020610"/>
          </a:xfrm>
          <a:prstGeom prst="wedgeRoundRectCallout">
            <a:avLst>
              <a:gd name="adj1" fmla="val -72924"/>
              <a:gd name="adj2" fmla="val 22760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False: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What should we do before adding different units?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16053-6A44-A243-2072-04A2C241A599}"/>
              </a:ext>
            </a:extLst>
          </p:cNvPr>
          <p:cNvSpPr txBox="1"/>
          <p:nvPr/>
        </p:nvSpPr>
        <p:spPr>
          <a:xfrm>
            <a:off x="272389" y="913599"/>
            <a:ext cx="8599223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20cm + 10mm = 30cm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227BEABF-B0F2-D28D-231C-B8767EDBBB6F}"/>
              </a:ext>
            </a:extLst>
          </p:cNvPr>
          <p:cNvSpPr/>
          <p:nvPr/>
        </p:nvSpPr>
        <p:spPr>
          <a:xfrm>
            <a:off x="2518541" y="2555169"/>
            <a:ext cx="6353071" cy="2020610"/>
          </a:xfrm>
          <a:prstGeom prst="wedgeRoundRectCallout">
            <a:avLst>
              <a:gd name="adj1" fmla="val -72924"/>
              <a:gd name="adj2" fmla="val 22760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We must convert them into the same units first.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0BCA7D39-1466-5F35-6BFB-34D9A1FAE4C9}"/>
              </a:ext>
            </a:extLst>
          </p:cNvPr>
          <p:cNvSpPr/>
          <p:nvPr/>
        </p:nvSpPr>
        <p:spPr>
          <a:xfrm>
            <a:off x="2518540" y="2555169"/>
            <a:ext cx="6353071" cy="2020610"/>
          </a:xfrm>
          <a:prstGeom prst="wedgeRoundRectCallout">
            <a:avLst>
              <a:gd name="adj1" fmla="val -72924"/>
              <a:gd name="adj2" fmla="val 22760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What are the two ways that I can do this?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93E086-1B9F-F14E-1FE6-9C9AE020A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4850BFC-24AE-76FA-372D-2194A8FE6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3082CFE-E130-E26A-3888-EB22261BD033}"/>
              </a:ext>
            </a:extLst>
          </p:cNvPr>
          <p:cNvSpPr/>
          <p:nvPr/>
        </p:nvSpPr>
        <p:spPr>
          <a:xfrm>
            <a:off x="253168" y="962225"/>
            <a:ext cx="425000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dirty="0"/>
              <a:t>Option 1: </a:t>
            </a:r>
          </a:p>
          <a:p>
            <a:pPr algn="ctr"/>
            <a:r>
              <a:rPr lang="en-GB" sz="2800" dirty="0"/>
              <a:t>Convert all units into </a:t>
            </a:r>
            <a:r>
              <a:rPr lang="en-GB" sz="2800" b="1" dirty="0"/>
              <a:t>mm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58922BD-6C05-FD64-22C7-1358A0ED1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3430"/>
          <a:stretch>
            <a:fillRect/>
          </a:stretch>
        </p:blipFill>
        <p:spPr>
          <a:xfrm>
            <a:off x="76072" y="2282758"/>
            <a:ext cx="4564754" cy="29644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8ACA5D0-47C2-F4BB-8FD9-8AD30A66B4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7921" y="2282758"/>
            <a:ext cx="4250007" cy="288648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A634C8C-3084-A664-5FBD-B587BE2B74F6}"/>
              </a:ext>
            </a:extLst>
          </p:cNvPr>
          <p:cNvSpPr/>
          <p:nvPr/>
        </p:nvSpPr>
        <p:spPr>
          <a:xfrm>
            <a:off x="4893995" y="962226"/>
            <a:ext cx="425000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dirty="0"/>
              <a:t>Option 2: </a:t>
            </a:r>
          </a:p>
          <a:p>
            <a:pPr algn="ctr"/>
            <a:r>
              <a:rPr lang="en-GB" sz="2800" dirty="0"/>
              <a:t>Convert all units into </a:t>
            </a:r>
            <a:r>
              <a:rPr lang="en-GB" sz="2800" b="1" dirty="0"/>
              <a:t>cm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4C5E148-8DAD-AD05-9B83-F9872556646B}"/>
              </a:ext>
            </a:extLst>
          </p:cNvPr>
          <p:cNvCxnSpPr/>
          <p:nvPr/>
        </p:nvCxnSpPr>
        <p:spPr>
          <a:xfrm>
            <a:off x="4640826" y="806245"/>
            <a:ext cx="0" cy="5917453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3" name="Picture 2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8E98C1B-B1F8-093B-FA15-6C2A05171F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74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29A28-F7AD-E334-D400-250B5DA8F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BC0E4C2-E723-30D4-6066-1DE230F7B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ACC2112-FAF0-273D-512F-890553758021}"/>
              </a:ext>
            </a:extLst>
          </p:cNvPr>
          <p:cNvSpPr/>
          <p:nvPr/>
        </p:nvSpPr>
        <p:spPr>
          <a:xfrm>
            <a:off x="414177" y="132834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Solve: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723348-79E1-DAF6-360D-770A38CDCCEC}"/>
              </a:ext>
            </a:extLst>
          </p:cNvPr>
          <p:cNvSpPr txBox="1"/>
          <p:nvPr/>
        </p:nvSpPr>
        <p:spPr>
          <a:xfrm>
            <a:off x="544777" y="945207"/>
            <a:ext cx="8599223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3m  + 40cm = ? cm</a:t>
            </a:r>
          </a:p>
        </p:txBody>
      </p:sp>
      <p:pic>
        <p:nvPicPr>
          <p:cNvPr id="5" name="Picture 4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B62690AD-1A93-9E79-7CFA-E3B6ADCB7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6733" y="4276189"/>
            <a:ext cx="3259556" cy="2684534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8B2B3F6-5C02-729D-A168-D6D5D5721B9C}"/>
              </a:ext>
            </a:extLst>
          </p:cNvPr>
          <p:cNvSpPr/>
          <p:nvPr/>
        </p:nvSpPr>
        <p:spPr>
          <a:xfrm>
            <a:off x="2584450" y="3814095"/>
            <a:ext cx="6353071" cy="2020610"/>
          </a:xfrm>
          <a:prstGeom prst="wedgeRoundRectCallout">
            <a:avLst>
              <a:gd name="adj1" fmla="val -72924"/>
              <a:gd name="adj2" fmla="val 22760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First, convert the units into cm. Then add.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9" name="Arrow: Curved Right 8">
            <a:extLst>
              <a:ext uri="{FF2B5EF4-FFF2-40B4-BE49-F238E27FC236}">
                <a16:creationId xmlns:a16="http://schemas.microsoft.com/office/drawing/2014/main" id="{03E35B90-5CC8-6E07-32B3-A2312F766054}"/>
              </a:ext>
            </a:extLst>
          </p:cNvPr>
          <p:cNvSpPr/>
          <p:nvPr/>
        </p:nvSpPr>
        <p:spPr>
          <a:xfrm>
            <a:off x="2035278" y="1499838"/>
            <a:ext cx="422787" cy="1049217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4954D1-7192-D0A3-CC83-02607BD47D5D}"/>
              </a:ext>
            </a:extLst>
          </p:cNvPr>
          <p:cNvSpPr txBox="1"/>
          <p:nvPr/>
        </p:nvSpPr>
        <p:spPr>
          <a:xfrm>
            <a:off x="156449" y="2078193"/>
            <a:ext cx="8599223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300cm  + 40cm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C5F10C-EBA9-E21F-2DF4-560039CD49A9}"/>
              </a:ext>
            </a:extLst>
          </p:cNvPr>
          <p:cNvSpPr/>
          <p:nvPr/>
        </p:nvSpPr>
        <p:spPr>
          <a:xfrm>
            <a:off x="156449" y="1653093"/>
            <a:ext cx="244120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x100</a:t>
            </a:r>
            <a:endParaRPr lang="en-US" sz="4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266FDAE-8FA5-9F62-BA33-AB52D7D10FAE}"/>
              </a:ext>
            </a:extLst>
          </p:cNvPr>
          <p:cNvSpPr/>
          <p:nvPr/>
        </p:nvSpPr>
        <p:spPr>
          <a:xfrm>
            <a:off x="6161151" y="2020822"/>
            <a:ext cx="277637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 340cm</a:t>
            </a:r>
            <a:endParaRPr lang="en-US" sz="60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3" name="Picture 2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7EA4DD55-BF3F-47A6-28E4-E22D2132A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81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18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38861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1634562" y="1522226"/>
            <a:ext cx="48285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+mj-lt"/>
              </a:rPr>
              <a:t>1) 4 m + 25 cm = ? cm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5186354" y="1501586"/>
            <a:ext cx="211191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425 cm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37239F-D95E-D2F8-248C-A9A36E758912}"/>
              </a:ext>
            </a:extLst>
          </p:cNvPr>
          <p:cNvSpPr txBox="1"/>
          <p:nvPr/>
        </p:nvSpPr>
        <p:spPr>
          <a:xfrm>
            <a:off x="1634562" y="2538626"/>
            <a:ext cx="53174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+mj-lt"/>
              </a:rPr>
              <a:t>2) 8 cm + 12 mm = ? mm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25C0FA-545B-88A7-955A-7BE98DA5EA91}"/>
              </a:ext>
            </a:extLst>
          </p:cNvPr>
          <p:cNvSpPr txBox="1"/>
          <p:nvPr/>
        </p:nvSpPr>
        <p:spPr>
          <a:xfrm>
            <a:off x="1634562" y="3555026"/>
            <a:ext cx="51235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+mj-lt"/>
              </a:rPr>
              <a:t>3) 45 mm + </a:t>
            </a:r>
            <a:r>
              <a:rPr lang="en-GB" sz="4000" dirty="0"/>
              <a:t>5 cm</a:t>
            </a:r>
            <a:r>
              <a:rPr lang="en-GB" sz="4000" dirty="0">
                <a:latin typeface="+mj-lt"/>
              </a:rPr>
              <a:t> = ? cm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6BF1C7-B390-140F-7177-F53DE738C667}"/>
              </a:ext>
            </a:extLst>
          </p:cNvPr>
          <p:cNvSpPr txBox="1"/>
          <p:nvPr/>
        </p:nvSpPr>
        <p:spPr>
          <a:xfrm>
            <a:off x="1634562" y="4571426"/>
            <a:ext cx="54761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+mj-lt"/>
              </a:rPr>
              <a:t>4) 2 m + 150 mm = ? mm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86C361-B0FA-CE70-209C-20C9112D4488}"/>
              </a:ext>
            </a:extLst>
          </p:cNvPr>
          <p:cNvSpPr txBox="1"/>
          <p:nvPr/>
        </p:nvSpPr>
        <p:spPr>
          <a:xfrm>
            <a:off x="1634562" y="5587825"/>
            <a:ext cx="67986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+mj-lt"/>
              </a:rPr>
              <a:t>5) 1 m + 10 cm + 100mm = ? cm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BF21CC-A149-FE6F-3C80-180A8D728F81}"/>
              </a:ext>
            </a:extLst>
          </p:cNvPr>
          <p:cNvSpPr/>
          <p:nvPr/>
        </p:nvSpPr>
        <p:spPr>
          <a:xfrm>
            <a:off x="5620992" y="2537000"/>
            <a:ext cx="211191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92 mm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B2CD3D-4BB8-7964-3DFE-55186F6B7678}"/>
              </a:ext>
            </a:extLst>
          </p:cNvPr>
          <p:cNvSpPr/>
          <p:nvPr/>
        </p:nvSpPr>
        <p:spPr>
          <a:xfrm>
            <a:off x="5620991" y="3502968"/>
            <a:ext cx="211191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9.5 cm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D43FA2-95BC-F097-9755-43381E71B661}"/>
              </a:ext>
            </a:extLst>
          </p:cNvPr>
          <p:cNvSpPr/>
          <p:nvPr/>
        </p:nvSpPr>
        <p:spPr>
          <a:xfrm>
            <a:off x="5620991" y="4549949"/>
            <a:ext cx="231364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2150 mm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29D3F2-4FF0-D9E6-E9C4-D14CBD54F64D}"/>
              </a:ext>
            </a:extLst>
          </p:cNvPr>
          <p:cNvSpPr/>
          <p:nvPr/>
        </p:nvSpPr>
        <p:spPr>
          <a:xfrm>
            <a:off x="7217725" y="5544992"/>
            <a:ext cx="185745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120 cm</a:t>
            </a:r>
          </a:p>
        </p:txBody>
      </p:sp>
    </p:spTree>
    <p:extLst>
      <p:ext uri="{BB962C8B-B14F-4D97-AF65-F5344CB8AC3E}">
        <p14:creationId xmlns:p14="http://schemas.microsoft.com/office/powerpoint/2010/main" val="90124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artoon of a wizard hat holding a book&#10;&#10;AI-generated content may be incorrect.">
            <a:extLst>
              <a:ext uri="{FF2B5EF4-FFF2-40B4-BE49-F238E27FC236}">
                <a16:creationId xmlns:a16="http://schemas.microsoft.com/office/drawing/2014/main" id="{FD938027-A10A-E8F4-12A3-97825F045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1859" y="2403283"/>
            <a:ext cx="2457070" cy="20514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346276" y="1145861"/>
            <a:ext cx="6797724" cy="2020610"/>
            <a:chOff x="3350600" y="1208197"/>
            <a:chExt cx="6797724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350600" y="1208197"/>
              <a:ext cx="6728898" cy="1363156"/>
            </a:xfrm>
            <a:prstGeom prst="wedgeRoundRectCallout">
              <a:avLst>
                <a:gd name="adj1" fmla="val -70345"/>
                <a:gd name="adj2" fmla="val 53903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419426" y="1256330"/>
              <a:ext cx="6728898" cy="13080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/>
                <a:t>You must convert the lengths into the same unit before adding them.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631411" y="3619320"/>
            <a:ext cx="539376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True: Can you explain why?</a:t>
            </a:r>
            <a:endParaRPr lang="en-GB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3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1385</TotalTime>
  <Words>224</Words>
  <Application>Microsoft Office PowerPoint</Application>
  <PresentationFormat>On-screen Show (4:3)</PresentationFormat>
  <Paragraphs>44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75</cp:revision>
  <dcterms:created xsi:type="dcterms:W3CDTF">2013-01-27T09:14:16Z</dcterms:created>
  <dcterms:modified xsi:type="dcterms:W3CDTF">2026-04-09T10:04:35Z</dcterms:modified>
  <cp:category/>
</cp:coreProperties>
</file>