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95" r:id="rId3"/>
    <p:sldId id="296" r:id="rId4"/>
    <p:sldId id="297" r:id="rId5"/>
    <p:sldId id="299" r:id="rId6"/>
    <p:sldId id="29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pic>
        <p:nvPicPr>
          <p:cNvPr id="6" name="Picture 5" descr="A cartoon character holding a wand&#10;&#10;AI-generated content may be incorrect.">
            <a:extLst>
              <a:ext uri="{FF2B5EF4-FFF2-40B4-BE49-F238E27FC236}">
                <a16:creationId xmlns:a16="http://schemas.microsoft.com/office/drawing/2014/main" id="{F575FB16-30FB-4564-965D-AF65AF51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83" y="1097156"/>
            <a:ext cx="5413882" cy="59436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55568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88880-3D10-99FB-0E33-75C0087B6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2AAFE5D-A1B0-C9A9-3304-528527746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8A53AB3-229E-09F2-1DF1-CBA63D03A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2260601"/>
            <a:ext cx="1710812" cy="1880948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2AC0BA-18F1-6B17-8E2E-CF5B811AF9FA}"/>
              </a:ext>
            </a:extLst>
          </p:cNvPr>
          <p:cNvSpPr/>
          <p:nvPr/>
        </p:nvSpPr>
        <p:spPr>
          <a:xfrm>
            <a:off x="1848461" y="2097981"/>
            <a:ext cx="6971072" cy="4047179"/>
          </a:xfrm>
          <a:prstGeom prst="wedgeRoundRectCallout">
            <a:avLst>
              <a:gd name="adj1" fmla="val -62864"/>
              <a:gd name="adj2" fmla="val -2685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Key Fact:</a:t>
            </a:r>
            <a:br>
              <a:rPr lang="en-US" dirty="0"/>
            </a:br>
            <a:r>
              <a:rPr lang="en-US" b="1" dirty="0"/>
              <a:t>am = before midday (morning / before lunch)</a:t>
            </a:r>
            <a:br>
              <a:rPr lang="en-US" dirty="0"/>
            </a:br>
            <a:r>
              <a:rPr lang="en-US" b="1" dirty="0"/>
              <a:t>pm = after midday (afternoon, evening / after lunch)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F126C-5B6B-A8F4-DF9A-9CE372AF87B1}"/>
              </a:ext>
            </a:extLst>
          </p:cNvPr>
          <p:cNvSpPr txBox="1"/>
          <p:nvPr/>
        </p:nvSpPr>
        <p:spPr>
          <a:xfrm>
            <a:off x="2131138" y="2249950"/>
            <a:ext cx="6405717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/>
              <a:t>Key Fact:</a:t>
            </a:r>
            <a:br>
              <a:rPr lang="en-US" sz="3200" dirty="0"/>
            </a:br>
            <a:r>
              <a:rPr lang="en-US" sz="3200" b="1" dirty="0"/>
              <a:t>am = </a:t>
            </a:r>
            <a:r>
              <a:rPr lang="en-US" sz="3200" dirty="0"/>
              <a:t>before midday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(morning / before lunch)</a:t>
            </a:r>
            <a:br>
              <a:rPr lang="en-US" sz="3200" dirty="0"/>
            </a:br>
            <a:r>
              <a:rPr lang="en-US" sz="3200" b="1" dirty="0"/>
              <a:t>pm = </a:t>
            </a:r>
            <a:r>
              <a:rPr lang="en-US" sz="3200" dirty="0"/>
              <a:t>after midday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(afternoon, evening / after lunch)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D7DC4-0F1B-BF9B-573B-FA1A3452B1B6}"/>
              </a:ext>
            </a:extLst>
          </p:cNvPr>
          <p:cNvSpPr txBox="1"/>
          <p:nvPr/>
        </p:nvSpPr>
        <p:spPr>
          <a:xfrm>
            <a:off x="1150377" y="400846"/>
            <a:ext cx="82197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We use </a:t>
            </a:r>
            <a:r>
              <a:rPr lang="en-US" sz="3200" b="1" dirty="0"/>
              <a:t>am</a:t>
            </a:r>
            <a:r>
              <a:rPr lang="en-US" sz="3200" dirty="0"/>
              <a:t> and </a:t>
            </a:r>
            <a:r>
              <a:rPr lang="en-US" sz="3200" b="1" dirty="0"/>
              <a:t>pm</a:t>
            </a:r>
            <a:r>
              <a:rPr lang="en-US" sz="3200" dirty="0"/>
              <a:t> so we know whether the time is in the morning or later in the day.</a:t>
            </a:r>
            <a:endParaRPr lang="en-GB" sz="3200" dirty="0"/>
          </a:p>
        </p:txBody>
      </p:sp>
      <p:pic>
        <p:nvPicPr>
          <p:cNvPr id="7" name="Picture 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211A4CD-7F8A-061E-F74A-24F2B3F4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05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D4878D25-ED22-E763-138F-1431907AD680}"/>
              </a:ext>
            </a:extLst>
          </p:cNvPr>
          <p:cNvGrpSpPr/>
          <p:nvPr/>
        </p:nvGrpSpPr>
        <p:grpSpPr>
          <a:xfrm>
            <a:off x="108154" y="951271"/>
            <a:ext cx="9144000" cy="6096000"/>
            <a:chOff x="108154" y="951271"/>
            <a:chExt cx="9144000" cy="60960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EF5142-D850-97C6-7113-6D5BC9A9E915}"/>
                </a:ext>
              </a:extLst>
            </p:cNvPr>
            <p:cNvGrpSpPr/>
            <p:nvPr/>
          </p:nvGrpSpPr>
          <p:grpSpPr>
            <a:xfrm>
              <a:off x="108154" y="951271"/>
              <a:ext cx="9144000" cy="6096000"/>
              <a:chOff x="108154" y="951271"/>
              <a:chExt cx="9144000" cy="609600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A248AE5-8E6F-C7E4-B61A-86CED16E6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154" y="951271"/>
                <a:ext cx="9144000" cy="60960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C5FF3CD-03E5-8F12-965E-B1DAAACB9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7723" y="5575623"/>
                <a:ext cx="2398535" cy="50489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B967245-EA4A-FBB3-5725-9A9FEFE28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4083" y="5475575"/>
                <a:ext cx="2398535" cy="504895"/>
              </a:xfrm>
              <a:prstGeom prst="rect">
                <a:avLst/>
              </a:prstGeom>
            </p:spPr>
          </p:pic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C26F96C-C605-6AE8-0EDE-9952CCE58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29552" y="2800828"/>
              <a:ext cx="2847596" cy="288221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33603E-FEE1-A1C7-854D-AD71BA767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04CFD15-F41A-0324-948D-E8DF670A8E6C}"/>
              </a:ext>
            </a:extLst>
          </p:cNvPr>
          <p:cNvSpPr/>
          <p:nvPr/>
        </p:nvSpPr>
        <p:spPr>
          <a:xfrm>
            <a:off x="1377052" y="2015612"/>
            <a:ext cx="1159518" cy="412955"/>
          </a:xfrm>
          <a:prstGeom prst="rect">
            <a:avLst/>
          </a:prstGeom>
          <a:solidFill>
            <a:srgbClr val="FEF6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92EDF4-53CA-EA22-3B5A-A31EA84F3B5E}"/>
              </a:ext>
            </a:extLst>
          </p:cNvPr>
          <p:cNvSpPr/>
          <p:nvPr/>
        </p:nvSpPr>
        <p:spPr>
          <a:xfrm>
            <a:off x="5521349" y="2015612"/>
            <a:ext cx="1538212" cy="412955"/>
          </a:xfrm>
          <a:prstGeom prst="rect">
            <a:avLst/>
          </a:prstGeom>
          <a:solidFill>
            <a:srgbClr val="FEF6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1C37F2-5D7E-B366-E886-3CA306DF8602}"/>
              </a:ext>
            </a:extLst>
          </p:cNvPr>
          <p:cNvSpPr txBox="1"/>
          <p:nvPr/>
        </p:nvSpPr>
        <p:spPr>
          <a:xfrm>
            <a:off x="1643748" y="244003"/>
            <a:ext cx="6929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/>
              <a:t>What are these types of clocks called?</a:t>
            </a:r>
          </a:p>
        </p:txBody>
      </p:sp>
    </p:spTree>
    <p:extLst>
      <p:ext uri="{BB962C8B-B14F-4D97-AF65-F5344CB8AC3E}">
        <p14:creationId xmlns:p14="http://schemas.microsoft.com/office/powerpoint/2010/main" val="17533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AC8EE-9486-23FD-FF8B-5A46AE61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746F9AB-AFAC-F365-3501-64E23853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DD07D93-5042-E1F8-AAE1-BABE8731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29BDE-9C45-4C8E-DCCA-CE1AD11A95B0}"/>
              </a:ext>
            </a:extLst>
          </p:cNvPr>
          <p:cNvSpPr txBox="1"/>
          <p:nvPr/>
        </p:nvSpPr>
        <p:spPr>
          <a:xfrm>
            <a:off x="2541638" y="472070"/>
            <a:ext cx="5429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/>
              <a:t>How to read a digital clock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F1D2D-92FF-A2A3-3466-8AD01513A678}"/>
              </a:ext>
            </a:extLst>
          </p:cNvPr>
          <p:cNvSpPr txBox="1"/>
          <p:nvPr/>
        </p:nvSpPr>
        <p:spPr>
          <a:xfrm>
            <a:off x="2789913" y="2467599"/>
            <a:ext cx="4572000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en-US" sz="2800" b="1" dirty="0"/>
              <a:t>Hour : Minutes</a:t>
            </a:r>
            <a:endParaRPr lang="en-US" sz="2800" dirty="0"/>
          </a:p>
          <a:p>
            <a:pPr algn="ctr">
              <a:lnSpc>
                <a:spcPct val="200000"/>
              </a:lnSpc>
              <a:buNone/>
            </a:pPr>
            <a:r>
              <a:rPr lang="en-US" sz="2800" dirty="0"/>
              <a:t>07:15</a:t>
            </a:r>
          </a:p>
          <a:p>
            <a:pPr algn="ctr">
              <a:lnSpc>
                <a:spcPct val="200000"/>
              </a:lnSpc>
            </a:pPr>
            <a:r>
              <a:rPr lang="en-US" sz="2800" dirty="0"/>
              <a:t>07 = hour </a:t>
            </a:r>
          </a:p>
          <a:p>
            <a:pPr algn="ctr">
              <a:lnSpc>
                <a:spcPct val="200000"/>
              </a:lnSpc>
            </a:pPr>
            <a:r>
              <a:rPr lang="en-US" sz="2800" dirty="0"/>
              <a:t>15 = minutes 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2800" dirty="0"/>
              <a:t>Read as: </a:t>
            </a:r>
            <a:r>
              <a:rPr lang="en-US" sz="2800" b="1" dirty="0"/>
              <a:t>seven fifteen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3CC62-0D72-77E9-5330-51BB9DC1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638" y="322006"/>
            <a:ext cx="5073446" cy="33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9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93BAE-2208-8747-B2F7-9045FC55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D7FB47-7327-AC6E-CBF9-101CAF82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31EB248A-3278-90D9-C060-E710F6B33C12}"/>
              </a:ext>
            </a:extLst>
          </p:cNvPr>
          <p:cNvSpPr txBox="1"/>
          <p:nvPr/>
        </p:nvSpPr>
        <p:spPr>
          <a:xfrm>
            <a:off x="2718619" y="1189146"/>
            <a:ext cx="6327058" cy="5299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b="1" dirty="0"/>
              <a:t>12-hour → 24-hour</a:t>
            </a:r>
          </a:p>
          <a:p>
            <a:pPr>
              <a:lnSpc>
                <a:spcPct val="200000"/>
              </a:lnSpc>
              <a:buNone/>
            </a:pPr>
            <a:r>
              <a:rPr lang="en-US" sz="2000" b="1" u="sng" dirty="0"/>
              <a:t>am:</a:t>
            </a:r>
            <a:r>
              <a:rPr lang="en-US" sz="2000" u="sng" dirty="0"/>
              <a:t> keep the hour the same</a:t>
            </a:r>
            <a:br>
              <a:rPr lang="en-US" sz="2000" dirty="0"/>
            </a:br>
            <a:r>
              <a:rPr lang="en-US" sz="2000" i="1" dirty="0"/>
              <a:t>example</a:t>
            </a:r>
            <a:r>
              <a:rPr lang="en-US" sz="2000" dirty="0"/>
              <a:t>: </a:t>
            </a:r>
            <a:r>
              <a:rPr lang="en-US" sz="2000" i="1" dirty="0"/>
              <a:t>7:00 am = 07:00</a:t>
            </a:r>
            <a:endParaRPr lang="en-US" sz="2000" dirty="0"/>
          </a:p>
          <a:p>
            <a:pPr>
              <a:lnSpc>
                <a:spcPct val="200000"/>
              </a:lnSpc>
              <a:buNone/>
            </a:pPr>
            <a:r>
              <a:rPr lang="en-US" sz="2000" b="1" u="sng" dirty="0"/>
              <a:t>pm:</a:t>
            </a:r>
            <a:r>
              <a:rPr lang="en-US" sz="2000" u="sng" dirty="0"/>
              <a:t> add 12 to the hour</a:t>
            </a:r>
            <a:br>
              <a:rPr lang="en-US" sz="2000" dirty="0"/>
            </a:br>
            <a:r>
              <a:rPr lang="en-US" sz="2000" i="1" dirty="0"/>
              <a:t>example</a:t>
            </a:r>
            <a:r>
              <a:rPr lang="en-US" sz="2000" dirty="0"/>
              <a:t>: </a:t>
            </a:r>
            <a:r>
              <a:rPr lang="en-US" sz="2000" i="1" dirty="0"/>
              <a:t>3:00 pm = 12:00 + 3:00 =  15:00</a:t>
            </a:r>
            <a:endParaRPr lang="en-US" sz="2000" dirty="0"/>
          </a:p>
          <a:p>
            <a:pPr>
              <a:lnSpc>
                <a:spcPct val="200000"/>
              </a:lnSpc>
              <a:buNone/>
            </a:pPr>
            <a:r>
              <a:rPr lang="en-US" sz="2400" b="1" dirty="0"/>
              <a:t>Special cases:</a:t>
            </a:r>
            <a:br>
              <a:rPr lang="en-US" dirty="0"/>
            </a:br>
            <a:r>
              <a:rPr lang="en-US" sz="2000" i="1" dirty="0"/>
              <a:t>12:00 pm = 12:00</a:t>
            </a:r>
            <a:br>
              <a:rPr lang="en-US" sz="2000" dirty="0"/>
            </a:br>
            <a:r>
              <a:rPr lang="en-US" sz="2000" i="1" dirty="0"/>
              <a:t>12:00 am = 00:00</a:t>
            </a:r>
            <a:endParaRPr 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ECE64AE-C295-DEEC-9745-E56B41EC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84F8170-2485-2836-0990-89DA615D713D}"/>
              </a:ext>
            </a:extLst>
          </p:cNvPr>
          <p:cNvSpPr txBox="1"/>
          <p:nvPr/>
        </p:nvSpPr>
        <p:spPr>
          <a:xfrm>
            <a:off x="2128685" y="344084"/>
            <a:ext cx="6238566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en-US" sz="2400" b="1" dirty="0"/>
              <a:t>Convert Between 12-Hour and 24-Hour Time</a:t>
            </a:r>
          </a:p>
        </p:txBody>
      </p:sp>
    </p:spTree>
    <p:extLst>
      <p:ext uri="{BB962C8B-B14F-4D97-AF65-F5344CB8AC3E}">
        <p14:creationId xmlns:p14="http://schemas.microsoft.com/office/powerpoint/2010/main" val="362332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D3022-DD6A-EAFE-5529-04A1BE654308}"/>
              </a:ext>
            </a:extLst>
          </p:cNvPr>
          <p:cNvSpPr/>
          <p:nvPr/>
        </p:nvSpPr>
        <p:spPr>
          <a:xfrm>
            <a:off x="1643708" y="2055170"/>
            <a:ext cx="6112223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07:00 = ? am</a:t>
            </a:r>
          </a:p>
          <a:p>
            <a:pPr algn="ctr"/>
            <a:endParaRPr lang="en-US" sz="3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19:00 = ? pm</a:t>
            </a:r>
          </a:p>
          <a:p>
            <a:pPr algn="ctr"/>
            <a:endParaRPr lang="en-US" sz="3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de-DE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11:00 am = ?</a:t>
            </a:r>
          </a:p>
          <a:p>
            <a:pPr algn="ctr"/>
            <a:r>
              <a:rPr lang="de-DE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de-DE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11:00 pm = ?</a:t>
            </a:r>
          </a:p>
          <a:p>
            <a:pPr algn="ctr"/>
            <a:r>
              <a:rPr lang="de-DE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de-DE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11:45 pm = ?</a:t>
            </a:r>
          </a:p>
          <a:p>
            <a:pPr algn="ctr"/>
            <a:r>
              <a:rPr lang="de-DE" sz="3000" b="1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3000" b="1" dirty="0">
              <a:ln w="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3BA97-1495-1A7C-0849-EB56CD1498F1}"/>
              </a:ext>
            </a:extLst>
          </p:cNvPr>
          <p:cNvSpPr txBox="1"/>
          <p:nvPr/>
        </p:nvSpPr>
        <p:spPr>
          <a:xfrm>
            <a:off x="1508700" y="839553"/>
            <a:ext cx="6238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Convert Between </a:t>
            </a:r>
          </a:p>
          <a:p>
            <a:pPr algn="ctr">
              <a:buNone/>
            </a:pPr>
            <a:r>
              <a:rPr lang="en-US" sz="2800" dirty="0"/>
              <a:t>12-Hour and 24-Hour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26FA2D-7B0F-A89A-15C3-D1980C75AE91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6" name="Picture 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E38E187-C842-DA1B-6B8A-58C8352C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7" name="Picture 6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22DA4A08-6F43-FAEF-7619-CFB923AFA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AFCD6A-845B-ECE8-1E53-D51B075DA77D}"/>
              </a:ext>
            </a:extLst>
          </p:cNvPr>
          <p:cNvSpPr txBox="1"/>
          <p:nvPr/>
        </p:nvSpPr>
        <p:spPr>
          <a:xfrm>
            <a:off x="4974387" y="1966591"/>
            <a:ext cx="464575" cy="64633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31279-FD17-ACE0-E4DF-F258581A443C}"/>
              </a:ext>
            </a:extLst>
          </p:cNvPr>
          <p:cNvSpPr txBox="1"/>
          <p:nvPr/>
        </p:nvSpPr>
        <p:spPr>
          <a:xfrm>
            <a:off x="4974386" y="2888236"/>
            <a:ext cx="464575" cy="64633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4086C6-F5DA-F114-6EBE-E207F77FD0D0}"/>
              </a:ext>
            </a:extLst>
          </p:cNvPr>
          <p:cNvSpPr txBox="1"/>
          <p:nvPr/>
        </p:nvSpPr>
        <p:spPr>
          <a:xfrm>
            <a:off x="5568502" y="3846881"/>
            <a:ext cx="1618880" cy="64633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11:00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A2BEA-77F8-B280-FA5E-33940B0FB1C7}"/>
              </a:ext>
            </a:extLst>
          </p:cNvPr>
          <p:cNvSpPr txBox="1"/>
          <p:nvPr/>
        </p:nvSpPr>
        <p:spPr>
          <a:xfrm>
            <a:off x="5607831" y="4754722"/>
            <a:ext cx="1618880" cy="64633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23:00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BED6D-7AEC-5AE6-1F48-6C06A1A453CE}"/>
              </a:ext>
            </a:extLst>
          </p:cNvPr>
          <p:cNvSpPr txBox="1"/>
          <p:nvPr/>
        </p:nvSpPr>
        <p:spPr>
          <a:xfrm>
            <a:off x="5607831" y="5662563"/>
            <a:ext cx="1618880" cy="64633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23:45</a:t>
            </a:r>
            <a:endParaRPr lang="en-GB" sz="36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0BCC7-695B-CFB3-4B83-A5EE023F7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75260" y="4797151"/>
            <a:ext cx="3637936" cy="2425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30CB57-95FE-EB36-9F1E-828FB3E4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950</TotalTime>
  <Words>207</Words>
  <Application>Microsoft Office PowerPoint</Application>
  <PresentationFormat>On-screen Show (4:3)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58</cp:revision>
  <dcterms:created xsi:type="dcterms:W3CDTF">2013-01-27T09:14:16Z</dcterms:created>
  <dcterms:modified xsi:type="dcterms:W3CDTF">2026-04-15T16:21:09Z</dcterms:modified>
  <cp:category/>
</cp:coreProperties>
</file>