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0" r:id="rId3"/>
    <p:sldId id="289" r:id="rId4"/>
    <p:sldId id="288" r:id="rId5"/>
    <p:sldId id="295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721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27" y="2300748"/>
            <a:ext cx="4285905" cy="455725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2" y="62814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8A61-E35D-B6EC-91A2-A1DB27BC84FF}"/>
              </a:ext>
            </a:extLst>
          </p:cNvPr>
          <p:cNvSpPr txBox="1"/>
          <p:nvPr/>
        </p:nvSpPr>
        <p:spPr>
          <a:xfrm>
            <a:off x="1759007" y="1216091"/>
            <a:ext cx="6849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Years, months and days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4EE96-1DEB-F822-9A13-B67D6472C668}"/>
                  </a:ext>
                </a:extLst>
              </p:cNvPr>
              <p:cNvSpPr txBox="1"/>
              <p:nvPr/>
            </p:nvSpPr>
            <p:spPr>
              <a:xfrm>
                <a:off x="2924517" y="2038636"/>
                <a:ext cx="411538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week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weeks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year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months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year = ______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leap year = ______ days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4EE96-1DEB-F822-9A13-B67D6472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17" y="2038636"/>
                <a:ext cx="4115380" cy="3000821"/>
              </a:xfrm>
              <a:prstGeom prst="rect">
                <a:avLst/>
              </a:prstGeom>
              <a:blipFill>
                <a:blip r:embed="rId2"/>
                <a:stretch>
                  <a:fillRect l="-1926" t="-1420" b="-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6CAE94E-F5E7-F554-107D-E6B28E8D7B3C}"/>
              </a:ext>
            </a:extLst>
          </p:cNvPr>
          <p:cNvSpPr/>
          <p:nvPr/>
        </p:nvSpPr>
        <p:spPr>
          <a:xfrm>
            <a:off x="1515888" y="1026532"/>
            <a:ext cx="611222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Days, Weeks, 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10B7E-DAA1-C105-2640-D615AB1BA8AE}"/>
              </a:ext>
            </a:extLst>
          </p:cNvPr>
          <p:cNvSpPr/>
          <p:nvPr/>
        </p:nvSpPr>
        <p:spPr>
          <a:xfrm>
            <a:off x="4440991" y="1910304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F2561-7133-6F02-084A-66AB1A130373}"/>
              </a:ext>
            </a:extLst>
          </p:cNvPr>
          <p:cNvSpPr/>
          <p:nvPr/>
        </p:nvSpPr>
        <p:spPr>
          <a:xfrm>
            <a:off x="4474248" y="2562226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DD5F9-6917-C4DB-8D5D-92035A18477B}"/>
              </a:ext>
            </a:extLst>
          </p:cNvPr>
          <p:cNvSpPr/>
          <p:nvPr/>
        </p:nvSpPr>
        <p:spPr>
          <a:xfrm>
            <a:off x="4268280" y="3218462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CFE7A-9652-A63F-B69D-F3D48199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484EE9-783A-0F56-C1C1-E916B24DA285}"/>
              </a:ext>
            </a:extLst>
          </p:cNvPr>
          <p:cNvSpPr/>
          <p:nvPr/>
        </p:nvSpPr>
        <p:spPr>
          <a:xfrm>
            <a:off x="4268280" y="3838265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0B712-8BFB-2201-FA7C-AB3947116F5A}"/>
              </a:ext>
            </a:extLst>
          </p:cNvPr>
          <p:cNvSpPr/>
          <p:nvPr/>
        </p:nvSpPr>
        <p:spPr>
          <a:xfrm>
            <a:off x="4835876" y="4463983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13C5B-3C11-ABA3-331A-1CEE9AF18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5420D71-9A1D-7B1F-7CD5-57211C9E3A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530" y="2124400"/>
            <a:ext cx="1786718" cy="1858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2E0534-5A38-1720-10D9-FFE9F2C7D56F}"/>
              </a:ext>
            </a:extLst>
          </p:cNvPr>
          <p:cNvSpPr/>
          <p:nvPr/>
        </p:nvSpPr>
        <p:spPr>
          <a:xfrm>
            <a:off x="1909355" y="528332"/>
            <a:ext cx="6112223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a leap year?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B73E-E1F4-9A8C-61F8-D11911FF062F}"/>
              </a:ext>
            </a:extLst>
          </p:cNvPr>
          <p:cNvSpPr txBox="1"/>
          <p:nvPr/>
        </p:nvSpPr>
        <p:spPr>
          <a:xfrm>
            <a:off x="3666048" y="3313237"/>
            <a:ext cx="4612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 year has 365 days. 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Every 4 years there is a leap year.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A leap year has one extra day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C439AC-7CEA-1F3C-4DF6-0A7CD686349D}"/>
              </a:ext>
            </a:extLst>
          </p:cNvPr>
          <p:cNvGrpSpPr/>
          <p:nvPr/>
        </p:nvGrpSpPr>
        <p:grpSpPr>
          <a:xfrm>
            <a:off x="2661202" y="1839293"/>
            <a:ext cx="5104738" cy="1127098"/>
            <a:chOff x="2661202" y="1839293"/>
            <a:chExt cx="5104738" cy="1127098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37888642-2D7E-B4CB-59DA-A44E2D77BACF}"/>
                </a:ext>
              </a:extLst>
            </p:cNvPr>
            <p:cNvSpPr/>
            <p:nvPr/>
          </p:nvSpPr>
          <p:spPr>
            <a:xfrm>
              <a:off x="2661202" y="1839293"/>
              <a:ext cx="5104738" cy="1127098"/>
            </a:xfrm>
            <a:prstGeom prst="wedgeEllipseCallout">
              <a:avLst>
                <a:gd name="adj1" fmla="val -68264"/>
                <a:gd name="adj2" fmla="val 4715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16D62-A60D-808A-B872-B121A83BE16C}"/>
                </a:ext>
              </a:extLst>
            </p:cNvPr>
            <p:cNvSpPr txBox="1"/>
            <p:nvPr/>
          </p:nvSpPr>
          <p:spPr>
            <a:xfrm>
              <a:off x="2907195" y="2033574"/>
              <a:ext cx="461275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100" dirty="0"/>
                <a:t>Usually, February has 28 days. </a:t>
              </a:r>
            </a:p>
            <a:p>
              <a:pPr algn="ctr"/>
              <a:r>
                <a:rPr lang="en-GB" sz="2100" dirty="0"/>
                <a:t>In a leap year, it has 29 days. </a:t>
              </a:r>
              <a:endParaRPr lang="en-GB" sz="2100" dirty="0">
                <a:cs typeface="Calibri"/>
              </a:endParaRPr>
            </a:p>
          </p:txBody>
        </p:sp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0770E83B-EA75-0E4A-F3C9-69E8DB3EBCA4}"/>
              </a:ext>
            </a:extLst>
          </p:cNvPr>
          <p:cNvGraphicFramePr>
            <a:graphicFrameLocks noGrp="1"/>
          </p:cNvGraphicFramePr>
          <p:nvPr/>
        </p:nvGraphicFramePr>
        <p:xfrm>
          <a:off x="3141944" y="4341267"/>
          <a:ext cx="5256472" cy="868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7059">
                  <a:extLst>
                    <a:ext uri="{9D8B030D-6E8A-4147-A177-3AD203B41FA5}">
                      <a16:colId xmlns:a16="http://schemas.microsoft.com/office/drawing/2014/main" val="3959633639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2599604431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32995620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1503400556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4172082374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1697537621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101439107"/>
                    </a:ext>
                  </a:extLst>
                </a:gridCol>
                <a:gridCol w="657059">
                  <a:extLst>
                    <a:ext uri="{9D8B030D-6E8A-4147-A177-3AD203B41FA5}">
                      <a16:colId xmlns:a16="http://schemas.microsoft.com/office/drawing/2014/main" val="20301825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Leap 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Leap year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784495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366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366 days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338949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0681D0-B19B-CAC9-6831-D47D47C2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2B8BF51-DE64-8D3B-9C52-1269E247F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F4E4B3-EC07-35F7-42A9-7E3B78518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86086"/>
              </p:ext>
            </p:extLst>
          </p:nvPr>
        </p:nvGraphicFramePr>
        <p:xfrm>
          <a:off x="1226572" y="1792183"/>
          <a:ext cx="2127386" cy="406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77">
                  <a:extLst>
                    <a:ext uri="{9D8B030D-6E8A-4147-A177-3AD203B41FA5}">
                      <a16:colId xmlns:a16="http://schemas.microsoft.com/office/drawing/2014/main" val="3755250764"/>
                    </a:ext>
                  </a:extLst>
                </a:gridCol>
                <a:gridCol w="1003109">
                  <a:extLst>
                    <a:ext uri="{9D8B030D-6E8A-4147-A177-3AD203B41FA5}">
                      <a16:colId xmlns:a16="http://schemas.microsoft.com/office/drawing/2014/main" val="150139014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Month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Number of days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9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January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401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February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9371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March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4171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April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3113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May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7717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June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9283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July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7128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August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071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September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2017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October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301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November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1823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December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485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911C6AD-760D-7747-EC7F-693F0DE34225}"/>
              </a:ext>
            </a:extLst>
          </p:cNvPr>
          <p:cNvSpPr txBox="1"/>
          <p:nvPr/>
        </p:nvSpPr>
        <p:spPr>
          <a:xfrm>
            <a:off x="2693631" y="4656136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61512-BCAC-05DD-D505-DAD2D2326378}"/>
              </a:ext>
            </a:extLst>
          </p:cNvPr>
          <p:cNvSpPr txBox="1"/>
          <p:nvPr/>
        </p:nvSpPr>
        <p:spPr>
          <a:xfrm>
            <a:off x="2693631" y="5263144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73C45-5EB7-F9E5-F88E-D369D5087DE0}"/>
              </a:ext>
            </a:extLst>
          </p:cNvPr>
          <p:cNvSpPr txBox="1"/>
          <p:nvPr/>
        </p:nvSpPr>
        <p:spPr>
          <a:xfrm>
            <a:off x="2693631" y="3773952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48B9AC-1C28-8A9D-CAD8-B0153B0D1A7C}"/>
              </a:ext>
            </a:extLst>
          </p:cNvPr>
          <p:cNvSpPr txBox="1"/>
          <p:nvPr/>
        </p:nvSpPr>
        <p:spPr>
          <a:xfrm>
            <a:off x="2693631" y="3197532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5E453-1C31-7342-5AA2-96BF87F5E02D}"/>
              </a:ext>
            </a:extLst>
          </p:cNvPr>
          <p:cNvSpPr txBox="1"/>
          <p:nvPr/>
        </p:nvSpPr>
        <p:spPr>
          <a:xfrm>
            <a:off x="2644841" y="5545164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900214-3990-F9B8-5E55-D9811373EDA0}"/>
              </a:ext>
            </a:extLst>
          </p:cNvPr>
          <p:cNvSpPr txBox="1"/>
          <p:nvPr/>
        </p:nvSpPr>
        <p:spPr>
          <a:xfrm>
            <a:off x="2693829" y="4963062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7B08EA-4911-F82F-F03E-C6EFB424D24D}"/>
              </a:ext>
            </a:extLst>
          </p:cNvPr>
          <p:cNvSpPr txBox="1"/>
          <p:nvPr/>
        </p:nvSpPr>
        <p:spPr>
          <a:xfrm>
            <a:off x="2688289" y="4361152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DD6E26-B28F-0639-ADA3-C6EB28891B90}"/>
              </a:ext>
            </a:extLst>
          </p:cNvPr>
          <p:cNvSpPr txBox="1"/>
          <p:nvPr/>
        </p:nvSpPr>
        <p:spPr>
          <a:xfrm>
            <a:off x="2693631" y="4067227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5D1A44-59B3-C03F-7C4E-82AFA48DE5AE}"/>
              </a:ext>
            </a:extLst>
          </p:cNvPr>
          <p:cNvSpPr txBox="1"/>
          <p:nvPr/>
        </p:nvSpPr>
        <p:spPr>
          <a:xfrm>
            <a:off x="2695287" y="3485161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D60965-1233-6BC4-DC56-5A00DA2BC6BD}"/>
              </a:ext>
            </a:extLst>
          </p:cNvPr>
          <p:cNvSpPr txBox="1"/>
          <p:nvPr/>
        </p:nvSpPr>
        <p:spPr>
          <a:xfrm>
            <a:off x="2693631" y="2890606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DD0358-5081-412A-B8DD-CD8F60314FE3}"/>
              </a:ext>
            </a:extLst>
          </p:cNvPr>
          <p:cNvSpPr txBox="1"/>
          <p:nvPr/>
        </p:nvSpPr>
        <p:spPr>
          <a:xfrm>
            <a:off x="2644644" y="2295613"/>
            <a:ext cx="429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9F54D0-BB33-C6CA-FCC4-53F9E9A80831}"/>
              </a:ext>
            </a:extLst>
          </p:cNvPr>
          <p:cNvSpPr txBox="1"/>
          <p:nvPr/>
        </p:nvSpPr>
        <p:spPr>
          <a:xfrm>
            <a:off x="2446497" y="2586333"/>
            <a:ext cx="8907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28 or 29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AC9085D-7CAA-85C2-A65F-C3B2CD82BA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61421" y="4145573"/>
            <a:ext cx="1278807" cy="1763873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46FCAAA-F0C8-9AAF-98EE-46F693FF1B66}"/>
              </a:ext>
            </a:extLst>
          </p:cNvPr>
          <p:cNvSpPr/>
          <p:nvPr/>
        </p:nvSpPr>
        <p:spPr>
          <a:xfrm>
            <a:off x="4007712" y="1762339"/>
            <a:ext cx="4929809" cy="1948070"/>
          </a:xfrm>
          <a:prstGeom prst="wedgeRoundRectCallout">
            <a:avLst>
              <a:gd name="adj1" fmla="val 9026"/>
              <a:gd name="adj2" fmla="val 1017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>How can we remember how many days there are in each month.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9E9C6-C995-7908-282A-AF76E1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1B340-BFA9-6447-839B-9A10E88F1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4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99CE1-0FCE-3B25-2F59-7BBC44194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6521DA-B7CB-797E-5B64-AC448FBBBCAD}"/>
              </a:ext>
            </a:extLst>
          </p:cNvPr>
          <p:cNvSpPr/>
          <p:nvPr/>
        </p:nvSpPr>
        <p:spPr>
          <a:xfrm>
            <a:off x="4245314" y="1264697"/>
            <a:ext cx="3942223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way is to </a:t>
            </a:r>
          </a:p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use your knuckles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59C1AB-0C1F-CBEA-CF5E-58B551434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83007"/>
              </p:ext>
            </p:extLst>
          </p:nvPr>
        </p:nvGraphicFramePr>
        <p:xfrm>
          <a:off x="139509" y="676673"/>
          <a:ext cx="3055975" cy="3200400"/>
        </p:xfrm>
        <a:graphic>
          <a:graphicData uri="http://schemas.openxmlformats.org/drawingml/2006/table">
            <a:tbl>
              <a:tblPr/>
              <a:tblGrid>
                <a:gridCol w="1269421">
                  <a:extLst>
                    <a:ext uri="{9D8B030D-6E8A-4147-A177-3AD203B41FA5}">
                      <a16:colId xmlns:a16="http://schemas.microsoft.com/office/drawing/2014/main" val="842789227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2072334805"/>
                    </a:ext>
                  </a:extLst>
                </a:gridCol>
                <a:gridCol w="793496">
                  <a:extLst>
                    <a:ext uri="{9D8B030D-6E8A-4147-A177-3AD203B41FA5}">
                      <a16:colId xmlns:a16="http://schemas.microsoft.com/office/drawing/2014/main" val="4044853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4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4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28 / 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400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751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34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6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June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90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July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3546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504BCA-3236-9800-79BC-7CAB2AE6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C815F4-B6BD-19C7-7887-1FA122A2A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15810"/>
              </p:ext>
            </p:extLst>
          </p:nvPr>
        </p:nvGraphicFramePr>
        <p:xfrm>
          <a:off x="126759" y="4543264"/>
          <a:ext cx="3068725" cy="2194560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555317727"/>
                    </a:ext>
                  </a:extLst>
                </a:gridCol>
                <a:gridCol w="1028903">
                  <a:extLst>
                    <a:ext uri="{9D8B030D-6E8A-4147-A177-3AD203B41FA5}">
                      <a16:colId xmlns:a16="http://schemas.microsoft.com/office/drawing/2014/main" val="1303503769"/>
                    </a:ext>
                  </a:extLst>
                </a:gridCol>
                <a:gridCol w="780934">
                  <a:extLst>
                    <a:ext uri="{9D8B030D-6E8A-4147-A177-3AD203B41FA5}">
                      <a16:colId xmlns:a16="http://schemas.microsoft.com/office/drawing/2014/main" val="2640951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220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49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34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120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16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Knuckle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9228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74CC3B-3180-B734-D8C5-6B62BC867340}"/>
              </a:ext>
            </a:extLst>
          </p:cNvPr>
          <p:cNvSpPr txBox="1"/>
          <p:nvPr/>
        </p:nvSpPr>
        <p:spPr>
          <a:xfrm>
            <a:off x="123428" y="30342"/>
            <a:ext cx="3249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Left 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E018C-2239-7811-6FF4-8D165CA41895}"/>
              </a:ext>
            </a:extLst>
          </p:cNvPr>
          <p:cNvSpPr txBox="1"/>
          <p:nvPr/>
        </p:nvSpPr>
        <p:spPr>
          <a:xfrm>
            <a:off x="129784" y="3929999"/>
            <a:ext cx="305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/>
              <a:t>Right Hand</a:t>
            </a:r>
          </a:p>
        </p:txBody>
      </p:sp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6E8194D-E879-3CE5-4157-2D06744B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523" y="59689"/>
            <a:ext cx="1233968" cy="123396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EA21F07-FECA-0917-AC76-59F245956435}"/>
              </a:ext>
            </a:extLst>
          </p:cNvPr>
          <p:cNvGrpSpPr/>
          <p:nvPr/>
        </p:nvGrpSpPr>
        <p:grpSpPr>
          <a:xfrm>
            <a:off x="3740518" y="2601062"/>
            <a:ext cx="4951814" cy="2780836"/>
            <a:chOff x="3740518" y="2601062"/>
            <a:chExt cx="4951814" cy="27808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E37B17-548A-0CF2-302B-20341275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247" b="10517"/>
            <a:stretch>
              <a:fillRect/>
            </a:stretch>
          </p:blipFill>
          <p:spPr>
            <a:xfrm>
              <a:off x="3740518" y="2601062"/>
              <a:ext cx="4951814" cy="27808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D0DDBB-C107-DEF8-CE7E-DC7374010A26}"/>
                </a:ext>
              </a:extLst>
            </p:cNvPr>
            <p:cNvSpPr txBox="1"/>
            <p:nvPr/>
          </p:nvSpPr>
          <p:spPr>
            <a:xfrm>
              <a:off x="4341108" y="3046904"/>
              <a:ext cx="596651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March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06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1CCF1C-19B3-A298-DF39-2F0B5C8A7FEF}"/>
              </a:ext>
            </a:extLst>
          </p:cNvPr>
          <p:cNvSpPr txBox="1"/>
          <p:nvPr/>
        </p:nvSpPr>
        <p:spPr>
          <a:xfrm>
            <a:off x="1821529" y="1721655"/>
            <a:ext cx="6112226" cy="36907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Arial Rounded MT Bold" panose="020F0704030504030204" pitchFamily="34" charset="0"/>
              </a:rPr>
              <a:t>30 days has September, April, June and November. All the rest have 31, Except February alone, And that has 28 days  And 29 in each leap year.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E0534-5A38-1720-10D9-FFE9F2C7D56F}"/>
              </a:ext>
            </a:extLst>
          </p:cNvPr>
          <p:cNvSpPr/>
          <p:nvPr/>
        </p:nvSpPr>
        <p:spPr>
          <a:xfrm>
            <a:off x="1751863" y="505251"/>
            <a:ext cx="611222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 you can use this poem: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8CA07-EC51-96F4-290B-A95B11971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755232-A75E-15E9-D8E1-FAA68761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3" y="15372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649DE322-7597-4F48-F451-BA547D5B3041}"/>
              </a:ext>
            </a:extLst>
          </p:cNvPr>
          <p:cNvGrpSpPr/>
          <p:nvPr/>
        </p:nvGrpSpPr>
        <p:grpSpPr>
          <a:xfrm>
            <a:off x="-162486" y="1501586"/>
            <a:ext cx="9144000" cy="3940729"/>
            <a:chOff x="-206479" y="837748"/>
            <a:chExt cx="9144000" cy="394072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CB53DB1-17F0-26FB-4DBF-2F51B768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5355"/>
            <a:stretch>
              <a:fillRect/>
            </a:stretch>
          </p:blipFill>
          <p:spPr>
            <a:xfrm>
              <a:off x="-206479" y="837748"/>
              <a:ext cx="9144000" cy="394072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DB9D1FE-80BB-196E-5072-17F0A59F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0678" y="4140213"/>
              <a:ext cx="1276528" cy="638264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F51C55E-106F-5B93-4B6F-AF952F0EF53D}"/>
              </a:ext>
            </a:extLst>
          </p:cNvPr>
          <p:cNvSpPr/>
          <p:nvPr/>
        </p:nvSpPr>
        <p:spPr>
          <a:xfrm>
            <a:off x="1724295" y="2393575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71BE30-1EB1-0BC6-7E28-F77E547A11E9}"/>
              </a:ext>
            </a:extLst>
          </p:cNvPr>
          <p:cNvSpPr/>
          <p:nvPr/>
        </p:nvSpPr>
        <p:spPr>
          <a:xfrm>
            <a:off x="1820089" y="3192664"/>
            <a:ext cx="7837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 or 29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66CB9A-1A8D-3523-32F3-1092321C1B89}"/>
              </a:ext>
            </a:extLst>
          </p:cNvPr>
          <p:cNvSpPr/>
          <p:nvPr/>
        </p:nvSpPr>
        <p:spPr>
          <a:xfrm>
            <a:off x="1724295" y="3989632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C7C2B4-9C29-066F-324E-E50C5BFE600E}"/>
              </a:ext>
            </a:extLst>
          </p:cNvPr>
          <p:cNvSpPr/>
          <p:nvPr/>
        </p:nvSpPr>
        <p:spPr>
          <a:xfrm>
            <a:off x="1724295" y="4741495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C73D2F-A6A8-98A2-D3E1-3B6436535DBB}"/>
              </a:ext>
            </a:extLst>
          </p:cNvPr>
          <p:cNvSpPr/>
          <p:nvPr/>
        </p:nvSpPr>
        <p:spPr>
          <a:xfrm>
            <a:off x="4409514" y="2393575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E04880-7C05-598F-748C-9EC31F8A50C7}"/>
              </a:ext>
            </a:extLst>
          </p:cNvPr>
          <p:cNvSpPr/>
          <p:nvPr/>
        </p:nvSpPr>
        <p:spPr>
          <a:xfrm>
            <a:off x="4409514" y="3192664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D33CF6-7059-92A6-E459-A6AD7F92D215}"/>
              </a:ext>
            </a:extLst>
          </p:cNvPr>
          <p:cNvSpPr/>
          <p:nvPr/>
        </p:nvSpPr>
        <p:spPr>
          <a:xfrm>
            <a:off x="4409514" y="3991753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9D3DEB-E9C2-4011-73F0-B38CAD1849DE}"/>
              </a:ext>
            </a:extLst>
          </p:cNvPr>
          <p:cNvSpPr/>
          <p:nvPr/>
        </p:nvSpPr>
        <p:spPr>
          <a:xfrm>
            <a:off x="4409514" y="4790841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F4C17B-555D-A829-6706-A9D4D12EE741}"/>
              </a:ext>
            </a:extLst>
          </p:cNvPr>
          <p:cNvSpPr/>
          <p:nvPr/>
        </p:nvSpPr>
        <p:spPr>
          <a:xfrm>
            <a:off x="7555976" y="2446839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BABBC2-BE2E-1662-7C11-B10AECD85F03}"/>
              </a:ext>
            </a:extLst>
          </p:cNvPr>
          <p:cNvSpPr/>
          <p:nvPr/>
        </p:nvSpPr>
        <p:spPr>
          <a:xfrm>
            <a:off x="7555976" y="3209350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5BC7E0-FB98-762E-764C-AA6137126A84}"/>
              </a:ext>
            </a:extLst>
          </p:cNvPr>
          <p:cNvSpPr/>
          <p:nvPr/>
        </p:nvSpPr>
        <p:spPr>
          <a:xfrm>
            <a:off x="7555976" y="3971861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0793550-71C4-5EB1-17D8-061888863DD3}"/>
              </a:ext>
            </a:extLst>
          </p:cNvPr>
          <p:cNvSpPr/>
          <p:nvPr/>
        </p:nvSpPr>
        <p:spPr>
          <a:xfrm>
            <a:off x="7555976" y="4734372"/>
            <a:ext cx="7837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E4C6D7-2F51-66CA-5E6B-F9989DDC34DE}"/>
              </a:ext>
            </a:extLst>
          </p:cNvPr>
          <p:cNvSpPr/>
          <p:nvPr/>
        </p:nvSpPr>
        <p:spPr>
          <a:xfrm>
            <a:off x="415514" y="1128223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/>
              <a:t>How many days are in each month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  <p:bldP spid="35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1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6145161" cy="2508518"/>
            <a:chOff x="3588774" y="1281027"/>
            <a:chExt cx="4778477" cy="345058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5" y="1281027"/>
              <a:ext cx="4617919" cy="3097147"/>
            </a:xfrm>
            <a:prstGeom prst="wedgeRoundRectCallout">
              <a:avLst>
                <a:gd name="adj1" fmla="val -76895"/>
                <a:gd name="adj2" fmla="val 3236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810420"/>
              <a:ext cx="4778477" cy="2921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>
                  <a:latin typeface="Arial Rounded MT Bold" panose="020F0704030504030204" pitchFamily="34" charset="0"/>
                </a:rPr>
                <a:t>There are exactly 4 weeks in a month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Can you explain why?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1053</TotalTime>
  <Words>294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2026-04-14T13:49:25Z</dcterms:modified>
  <cp:category/>
</cp:coreProperties>
</file>