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3" r:id="rId2"/>
    <p:sldId id="305" r:id="rId3"/>
    <p:sldId id="257" r:id="rId4"/>
    <p:sldId id="309" r:id="rId5"/>
    <p:sldId id="310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550627"/>
            <a:ext cx="4342816" cy="4316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3832BC-40FB-9A9B-0752-5AD820581531}"/>
              </a:ext>
            </a:extLst>
          </p:cNvPr>
          <p:cNvSpPr txBox="1"/>
          <p:nvPr/>
        </p:nvSpPr>
        <p:spPr>
          <a:xfrm>
            <a:off x="1136941" y="1028528"/>
            <a:ext cx="7924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Convert units of measure involving fractions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3523"/>
            <a:ext cx="8311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Recap: </a:t>
            </a:r>
          </a:p>
          <a:p>
            <a:pPr algn="ctr"/>
            <a:r>
              <a:rPr lang="en-US" sz="3600" dirty="0"/>
              <a:t>Convert the fractions</a:t>
            </a:r>
          </a:p>
          <a:p>
            <a:pPr algn="ctr"/>
            <a:r>
              <a:rPr lang="en-US" sz="3600" dirty="0"/>
              <a:t>into a decimal.</a:t>
            </a:r>
            <a:endParaRPr lang="en-GB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/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AE499B-C750-D841-AB4A-52AFC1607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2218335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/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A1DC83-DEE7-7795-6BF5-5CD640FB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4644053"/>
                <a:ext cx="4572000" cy="830997"/>
              </a:xfrm>
              <a:prstGeom prst="rect">
                <a:avLst/>
              </a:prstGeom>
              <a:blipFill>
                <a:blip r:embed="rId6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/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0E250C-01A8-ADFC-28C2-24F9F619F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431194"/>
                <a:ext cx="4572000" cy="830997"/>
              </a:xfrm>
              <a:prstGeom prst="rect">
                <a:avLst/>
              </a:prstGeom>
              <a:blipFill>
                <a:blip r:embed="rId7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/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8AECC2-4509-353B-867C-5E39C6ADE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2204451"/>
                <a:ext cx="4572000" cy="830997"/>
              </a:xfrm>
              <a:prstGeom prst="rect">
                <a:avLst/>
              </a:prstGeom>
              <a:blipFill>
                <a:blip r:embed="rId8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2910008" y="2218335"/>
            <a:ext cx="150608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2910008" y="3473513"/>
            <a:ext cx="1653569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2935817" y="4644053"/>
            <a:ext cx="1601950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0.75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6541311" y="226065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/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847AA1-33F6-D661-68EF-8555D13B7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491" y="3417310"/>
                <a:ext cx="4572000" cy="830997"/>
              </a:xfrm>
              <a:prstGeom prst="rect">
                <a:avLst/>
              </a:prstGeom>
              <a:blipFill>
                <a:blip r:embed="rId9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/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4800" dirty="0"/>
                  <a:t>  = ?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454172-393D-92D9-B098-EAEFCFFB3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134" y="4630169"/>
                <a:ext cx="4572000" cy="830997"/>
              </a:xfrm>
              <a:prstGeom prst="rect">
                <a:avLst/>
              </a:prstGeom>
              <a:blipFill>
                <a:blip r:embed="rId10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9FE5ACE-5E37-A94E-C258-D78BFA36D017}"/>
              </a:ext>
            </a:extLst>
          </p:cNvPr>
          <p:cNvSpPr/>
          <p:nvPr/>
        </p:nvSpPr>
        <p:spPr>
          <a:xfrm>
            <a:off x="6823062" y="3437274"/>
            <a:ext cx="106885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368ED4-C4A5-C903-D232-3243A7C39AFB}"/>
              </a:ext>
            </a:extLst>
          </p:cNvPr>
          <p:cNvSpPr/>
          <p:nvPr/>
        </p:nvSpPr>
        <p:spPr>
          <a:xfrm>
            <a:off x="7232519" y="4672488"/>
            <a:ext cx="1498526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2268400-8241-EB6A-4FCA-A41A82A7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1.5 m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CD904-6765-C3B5-17F2-7A0C9772AD5F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5B2A7C1-36E9-A1D6-044B-B27ACDDC753B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382946-EF0F-A4D0-C70B-D2A93F10C68E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98E4E0-36CC-9AE6-0B32-A8E190639DD1}"/>
              </a:ext>
            </a:extLst>
          </p:cNvPr>
          <p:cNvSpPr/>
          <p:nvPr/>
        </p:nvSpPr>
        <p:spPr>
          <a:xfrm>
            <a:off x="6007223" y="193771"/>
            <a:ext cx="1233969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9" name="Picture 3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B85505D-524D-AEC1-3566-C4BA6F1BA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2B4AB7-E0A2-EC14-B8D2-87BE91E58E44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 m ​= 2.5 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2B4AB7-E0A2-EC14-B8D2-87BE91E58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blipFill>
                <a:blip r:embed="rId6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139E7-BC6F-3721-1414-ABA10B0E541D}"/>
              </a:ext>
            </a:extLst>
          </p:cNvPr>
          <p:cNvGrpSpPr/>
          <p:nvPr/>
        </p:nvGrpSpPr>
        <p:grpSpPr>
          <a:xfrm>
            <a:off x="2520606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F98D21F-2179-3F5B-E9F0-7AE84EC631E7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9352F4A-395B-E1E8-F4DD-7B3173CFC44D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83F2E6-D0F7-BD2A-795A-5D550FAE92AE}"/>
                  </a:ext>
                </a:extLst>
              </p:cNvPr>
              <p:cNvSpPr txBox="1"/>
              <p:nvPr/>
            </p:nvSpPr>
            <p:spPr>
              <a:xfrm>
                <a:off x="589381" y="4471737"/>
                <a:ext cx="8320036" cy="10484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>
                    <a:solidFill>
                      <a:srgbClr val="FF0000"/>
                    </a:solidFill>
                  </a:rPr>
                  <a:t>1.5 m + 2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400" dirty="0">
                    <a:solidFill>
                      <a:srgbClr val="FF0000"/>
                    </a:solidFill>
                  </a:rPr>
                  <a:t> m </a:t>
                </a:r>
                <a:r>
                  <a:rPr lang="en-GB" sz="4400" b="1" dirty="0"/>
                  <a:t>=</a:t>
                </a:r>
                <a:r>
                  <a:rPr lang="en-GB" sz="4400" dirty="0"/>
                  <a:t> 1.5 m + 2.5 m </a:t>
                </a:r>
                <a:r>
                  <a:rPr lang="en-GB" sz="4400" b="1" dirty="0"/>
                  <a:t>=</a:t>
                </a:r>
                <a:r>
                  <a:rPr lang="en-GB" sz="4400" dirty="0"/>
                  <a:t> </a:t>
                </a:r>
                <a:r>
                  <a:rPr lang="en-GB" sz="4400" dirty="0">
                    <a:solidFill>
                      <a:srgbClr val="00B050"/>
                    </a:solidFill>
                  </a:rPr>
                  <a:t>4 m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C83F2E6-D0F7-BD2A-795A-5D550FAE9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1" y="4471737"/>
                <a:ext cx="8320036" cy="1048429"/>
              </a:xfrm>
              <a:prstGeom prst="rect">
                <a:avLst/>
              </a:prstGeom>
              <a:blipFill>
                <a:blip r:embed="rId7"/>
                <a:stretch>
                  <a:fillRect l="-2491" r="-2344" b="-139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06D282-06FA-9FCA-DC90-B78E5517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8E18781-DC74-4F10-DB63-D90BFF65D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48A2D4-7485-81DF-7409-C90EEB3F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EB568C1-C76E-6DC8-4AA4-F003D45BCF62}"/>
                  </a:ext>
                </a:extLst>
              </p:cNvPr>
              <p:cNvSpPr/>
              <p:nvPr/>
            </p:nvSpPr>
            <p:spPr>
              <a:xfrm>
                <a:off x="1527578" y="226785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3.2 kg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= ? kg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EB568C1-C76E-6DC8-4AA4-F003D45BC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78" y="226785"/>
                <a:ext cx="6744694" cy="962828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C226A-9AEC-1468-BA6D-DA43AF61DB2B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B00B82F-527D-39C9-588F-082B8650252E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99CE6E-E396-2760-1AB2-6AA011450E03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7F83324-4335-13E7-B9D8-10CA766AAC02}"/>
              </a:ext>
            </a:extLst>
          </p:cNvPr>
          <p:cNvSpPr/>
          <p:nvPr/>
        </p:nvSpPr>
        <p:spPr>
          <a:xfrm>
            <a:off x="6194322" y="155328"/>
            <a:ext cx="2077950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4.95kg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7A512-1F14-E73E-B44D-DBDB1B72C069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6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kg ​= 1.75 kg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7A512-1F14-E73E-B44D-DBDB1B72C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6850"/>
              </a:xfrm>
              <a:prstGeom prst="rect">
                <a:avLst/>
              </a:prstGeom>
              <a:blipFill>
                <a:blip r:embed="rId5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136117A-E14C-0EAB-BA61-EBD89823E849}"/>
              </a:ext>
            </a:extLst>
          </p:cNvPr>
          <p:cNvGrpSpPr/>
          <p:nvPr/>
        </p:nvGrpSpPr>
        <p:grpSpPr>
          <a:xfrm>
            <a:off x="2531875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3D02BC1D-D47C-39A6-1753-F87D08343CFF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5D192A-EF72-BCAC-AD2A-4D737C708850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A4F95F-63A8-F795-EB64-0EBC72BED888}"/>
                  </a:ext>
                </a:extLst>
              </p:cNvPr>
              <p:cNvSpPr txBox="1"/>
              <p:nvPr/>
            </p:nvSpPr>
            <p:spPr>
              <a:xfrm>
                <a:off x="0" y="4462100"/>
                <a:ext cx="9144000" cy="1578381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rgbClr val="FF0000"/>
                    </a:solidFill>
                  </a:rPr>
                  <a:t>3.2 kg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kg </a:t>
                </a:r>
                <a:r>
                  <a:rPr lang="en-GB" sz="4000" b="1" dirty="0"/>
                  <a:t>=</a:t>
                </a:r>
                <a:r>
                  <a:rPr lang="en-GB" sz="4000" dirty="0"/>
                  <a:t> 3.2 kg + 1.75 kg </a:t>
                </a:r>
                <a:r>
                  <a:rPr lang="en-GB" sz="4000" b="1" dirty="0"/>
                  <a:t>=</a:t>
                </a:r>
                <a:r>
                  <a:rPr lang="en-GB" sz="4000" dirty="0"/>
                  <a:t> </a:t>
                </a:r>
                <a:r>
                  <a:rPr lang="en-GB" sz="4000" dirty="0">
                    <a:solidFill>
                      <a:srgbClr val="00B050"/>
                    </a:solidFill>
                  </a:rPr>
                  <a:t>4.95 kg</a:t>
                </a:r>
              </a:p>
              <a:p>
                <a:pPr algn="ctr"/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A4F95F-63A8-F795-EB64-0EBC72BED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62100"/>
                <a:ext cx="9144000" cy="15783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DC3EB19-6047-F59C-1684-50FBCED42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C32EC-074F-028C-DC79-00CED86EB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E3737F7E-2AD7-E790-8180-764B9699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181" y="1771455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15D33F-336B-873C-64E8-230A7678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2FDD89-209F-45D7-4149-6E1568C56F95}"/>
                  </a:ext>
                </a:extLst>
              </p:cNvPr>
              <p:cNvSpPr/>
              <p:nvPr/>
            </p:nvSpPr>
            <p:spPr>
              <a:xfrm>
                <a:off x="1527578" y="22678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1.2 km + 3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km = ? km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2FDD89-209F-45D7-4149-6E1568C5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578" y="226785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6FF1C-D2BF-26D8-E097-8F413FCF35CC}"/>
              </a:ext>
            </a:extLst>
          </p:cNvPr>
          <p:cNvGrpSpPr/>
          <p:nvPr/>
        </p:nvGrpSpPr>
        <p:grpSpPr>
          <a:xfrm>
            <a:off x="2520607" y="1373236"/>
            <a:ext cx="6353071" cy="2020610"/>
            <a:chOff x="2520607" y="1373236"/>
            <a:chExt cx="6353071" cy="2020610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2D05E3F1-623B-388F-B2C4-0FD5B8D362CF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081954-3797-DC20-3E97-B1086CDD9969}"/>
                </a:ext>
              </a:extLst>
            </p:cNvPr>
            <p:cNvSpPr txBox="1"/>
            <p:nvPr/>
          </p:nvSpPr>
          <p:spPr>
            <a:xfrm>
              <a:off x="2858375" y="1615868"/>
              <a:ext cx="57000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First, convert the mixed number into a decimal</a:t>
              </a:r>
              <a:endParaRPr lang="en-GB" sz="40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CF8EC0B-A7AC-6FD8-341D-944F5F03E868}"/>
              </a:ext>
            </a:extLst>
          </p:cNvPr>
          <p:cNvSpPr/>
          <p:nvPr/>
        </p:nvSpPr>
        <p:spPr>
          <a:xfrm>
            <a:off x="6194321" y="111363"/>
            <a:ext cx="2364123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4.4 km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344E7-11C1-9395-5327-604B53F83DFF}"/>
                  </a:ext>
                </a:extLst>
              </p:cNvPr>
              <p:cNvSpPr txBox="1"/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/>
                  <a:t> kg ​= 3.2 kg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344E7-11C1-9395-5327-604B53F8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06" y="4362785"/>
                <a:ext cx="5677318" cy="1135311"/>
              </a:xfrm>
              <a:prstGeom prst="rect">
                <a:avLst/>
              </a:prstGeom>
              <a:blipFill>
                <a:blip r:embed="rId5"/>
                <a:stretch>
                  <a:fillRect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9309E51E-8B51-2374-70C4-3E151A0BF932}"/>
              </a:ext>
            </a:extLst>
          </p:cNvPr>
          <p:cNvGrpSpPr/>
          <p:nvPr/>
        </p:nvGrpSpPr>
        <p:grpSpPr>
          <a:xfrm>
            <a:off x="2531875" y="1373236"/>
            <a:ext cx="6353071" cy="2020610"/>
            <a:chOff x="2520607" y="1373236"/>
            <a:chExt cx="6353071" cy="2020610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206B29AB-FADD-8246-57A3-177182B89DB2}"/>
                </a:ext>
              </a:extLst>
            </p:cNvPr>
            <p:cNvSpPr/>
            <p:nvPr/>
          </p:nvSpPr>
          <p:spPr>
            <a:xfrm>
              <a:off x="2520607" y="1373236"/>
              <a:ext cx="6353071" cy="2020610"/>
            </a:xfrm>
            <a:prstGeom prst="wedgeRoundRectCallout">
              <a:avLst>
                <a:gd name="adj1" fmla="val -68812"/>
                <a:gd name="adj2" fmla="val 2027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0A4004-7B0D-D38C-AFF7-1C2E1ACE92D2}"/>
                </a:ext>
              </a:extLst>
            </p:cNvPr>
            <p:cNvSpPr txBox="1"/>
            <p:nvPr/>
          </p:nvSpPr>
          <p:spPr>
            <a:xfrm>
              <a:off x="2750220" y="1985211"/>
              <a:ext cx="570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Now add them all up.</a:t>
              </a:r>
              <a:endParaRPr lang="en-GB" sz="40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914F71-B7FC-6169-4A56-9E95127EEC5D}"/>
                  </a:ext>
                </a:extLst>
              </p:cNvPr>
              <p:cNvSpPr txBox="1"/>
              <p:nvPr/>
            </p:nvSpPr>
            <p:spPr>
              <a:xfrm>
                <a:off x="0" y="4249923"/>
                <a:ext cx="9144000" cy="1580946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000" dirty="0">
                    <a:solidFill>
                      <a:srgbClr val="FF0000"/>
                    </a:solidFill>
                  </a:rPr>
                  <a:t>1.2 km + 3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km </a:t>
                </a:r>
                <a:r>
                  <a:rPr lang="en-GB" sz="4000" b="1" dirty="0"/>
                  <a:t>=</a:t>
                </a:r>
                <a:r>
                  <a:rPr lang="en-GB" sz="4000" dirty="0"/>
                  <a:t> 1.2 km + 3.2 km </a:t>
                </a:r>
                <a:r>
                  <a:rPr lang="en-GB" sz="4000" b="1" dirty="0"/>
                  <a:t>=</a:t>
                </a:r>
                <a:r>
                  <a:rPr lang="en-GB" sz="4000" dirty="0"/>
                  <a:t> </a:t>
                </a:r>
                <a:r>
                  <a:rPr lang="en-GB" sz="4000" dirty="0">
                    <a:solidFill>
                      <a:srgbClr val="00B050"/>
                    </a:solidFill>
                  </a:rPr>
                  <a:t>4.4 km</a:t>
                </a:r>
              </a:p>
              <a:p>
                <a:pPr algn="ctr"/>
                <a:endParaRPr lang="en-GB" sz="4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914F71-B7FC-6169-4A56-9E95127E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9923"/>
                <a:ext cx="9144000" cy="1580946"/>
              </a:xfrm>
              <a:prstGeom prst="rect">
                <a:avLst/>
              </a:prstGeom>
              <a:blipFill>
                <a:blip r:embed="rId6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5A31A9E8-EB53-9995-AE1B-D947D09C7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9DDF5-AF01-F59E-D376-13652A90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/>
              <p:nvPr/>
            </p:nvSpPr>
            <p:spPr>
              <a:xfrm>
                <a:off x="1526315" y="1391228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a)    2.5 m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1391228"/>
                <a:ext cx="6744694" cy="961545"/>
              </a:xfrm>
              <a:prstGeom prst="rect">
                <a:avLst/>
              </a:prstGeom>
              <a:blipFill>
                <a:blip r:embed="rId6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/>
              <p:nvPr/>
            </p:nvSpPr>
            <p:spPr>
              <a:xfrm>
                <a:off x="1526315" y="2713615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b)   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+ 1.75 kg = ? kg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2713615"/>
                <a:ext cx="6744694" cy="961545"/>
              </a:xfrm>
              <a:prstGeom prst="rect">
                <a:avLst/>
              </a:prstGeom>
              <a:blipFill>
                <a:blip r:embed="rId7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/>
              <p:nvPr/>
            </p:nvSpPr>
            <p:spPr>
              <a:xfrm>
                <a:off x="1526315" y="4036002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c)     3.2 L + 1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L =  ? L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4036002"/>
                <a:ext cx="6744694" cy="966675"/>
              </a:xfrm>
              <a:prstGeom prst="rect">
                <a:avLst/>
              </a:prstGeom>
              <a:blipFill>
                <a:blip r:embed="rId8"/>
                <a:stretch>
                  <a:fillRect l="-3162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/>
              <p:nvPr/>
            </p:nvSpPr>
            <p:spPr>
              <a:xfrm>
                <a:off x="1526315" y="5363518"/>
                <a:ext cx="6744694" cy="9653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GB" sz="4000" dirty="0"/>
                  <a:t>d)   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km + 2.4 km = ? km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15" y="5363518"/>
                <a:ext cx="6744694" cy="965392"/>
              </a:xfrm>
              <a:prstGeom prst="rect">
                <a:avLst/>
              </a:prstGeom>
              <a:blipFill>
                <a:blip r:embed="rId9"/>
                <a:stretch>
                  <a:fillRect l="-3162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43FD54-76A1-B04A-D594-DC16ADB595F1}"/>
              </a:ext>
            </a:extLst>
          </p:cNvPr>
          <p:cNvSpPr/>
          <p:nvPr/>
        </p:nvSpPr>
        <p:spPr>
          <a:xfrm>
            <a:off x="5707492" y="1385679"/>
            <a:ext cx="132767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27A5E-C413-62FE-A454-9B877E67389D}"/>
              </a:ext>
            </a:extLst>
          </p:cNvPr>
          <p:cNvSpPr/>
          <p:nvPr/>
        </p:nvSpPr>
        <p:spPr>
          <a:xfrm>
            <a:off x="6011245" y="2669850"/>
            <a:ext cx="130395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kg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AA5509-755B-AD43-1AAD-EFF3D3A2E680}"/>
              </a:ext>
            </a:extLst>
          </p:cNvPr>
          <p:cNvSpPr/>
          <p:nvPr/>
        </p:nvSpPr>
        <p:spPr>
          <a:xfrm>
            <a:off x="5405303" y="3954021"/>
            <a:ext cx="1526439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4.8 L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17612-44EC-B3C2-E070-F42B0A38A3C0}"/>
              </a:ext>
            </a:extLst>
          </p:cNvPr>
          <p:cNvSpPr/>
          <p:nvPr/>
        </p:nvSpPr>
        <p:spPr>
          <a:xfrm>
            <a:off x="6371330" y="5360964"/>
            <a:ext cx="199592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3.5 km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1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346276" y="1115022"/>
            <a:ext cx="6728898" cy="2020610"/>
          </a:xfrm>
          <a:prstGeom prst="wedgeRoundRectCallout">
            <a:avLst>
              <a:gd name="adj1" fmla="val -67861"/>
              <a:gd name="adj2" fmla="val 5147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4080984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/>
              <p:nvPr/>
            </p:nvSpPr>
            <p:spPr>
              <a:xfrm>
                <a:off x="2346276" y="1414956"/>
                <a:ext cx="6744694" cy="12657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54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kg + 1000g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kg </a:t>
                </a:r>
                <a:endParaRPr lang="en-US" sz="72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276" y="1414956"/>
                <a:ext cx="6744694" cy="1265731"/>
              </a:xfrm>
              <a:prstGeom prst="rect">
                <a:avLst/>
              </a:prstGeom>
              <a:blipFill>
                <a:blip r:embed="rId5"/>
                <a:stretch>
                  <a:fillRect l="-2080" r="-1899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1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1486</TotalTime>
  <Words>261</Words>
  <Application>Microsoft Office PowerPoint</Application>
  <PresentationFormat>On-screen Show (4:3)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2026-04-09T14:12:31Z</dcterms:modified>
  <cp:category/>
</cp:coreProperties>
</file>