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3" r:id="rId2"/>
    <p:sldId id="305" r:id="rId3"/>
    <p:sldId id="274" r:id="rId4"/>
    <p:sldId id="273" r:id="rId5"/>
    <p:sldId id="339" r:id="rId6"/>
    <p:sldId id="335" r:id="rId7"/>
    <p:sldId id="336" r:id="rId8"/>
    <p:sldId id="337" r:id="rId9"/>
    <p:sldId id="338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05/04/2026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sv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C91B6CA-C0C9-A8CF-6CC6-DD150921199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98259" y="2134441"/>
            <a:ext cx="4952233" cy="3821832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934034" y="6329905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063B12-9E14-2F12-A924-FE8397E16DD9}"/>
              </a:ext>
            </a:extLst>
          </p:cNvPr>
          <p:cNvSpPr/>
          <p:nvPr/>
        </p:nvSpPr>
        <p:spPr>
          <a:xfrm>
            <a:off x="1907810" y="6483"/>
            <a:ext cx="629194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4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more, 1 less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back in 1s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EFBD6CE8-499B-6BEE-0934-0EF0A4CBCE22}"/>
              </a:ext>
            </a:extLst>
          </p:cNvPr>
          <p:cNvGraphicFramePr>
            <a:graphicFrameLocks noGrp="1"/>
          </p:cNvGraphicFramePr>
          <p:nvPr/>
        </p:nvGraphicFramePr>
        <p:xfrm>
          <a:off x="1358532" y="2871924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2F244593-F5D8-0CCA-A3A2-F4F4CFA9AC8C}"/>
              </a:ext>
            </a:extLst>
          </p:cNvPr>
          <p:cNvSpPr txBox="1"/>
          <p:nvPr/>
        </p:nvSpPr>
        <p:spPr>
          <a:xfrm>
            <a:off x="1407685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43EEC50-B3D2-5582-64F2-2A53B4BBEA0A}"/>
              </a:ext>
            </a:extLst>
          </p:cNvPr>
          <p:cNvSpPr txBox="1"/>
          <p:nvPr/>
        </p:nvSpPr>
        <p:spPr>
          <a:xfrm>
            <a:off x="4376321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54A086-75A2-4245-9DE3-91C9EBD3C695}"/>
              </a:ext>
            </a:extLst>
          </p:cNvPr>
          <p:cNvSpPr txBox="1"/>
          <p:nvPr/>
        </p:nvSpPr>
        <p:spPr>
          <a:xfrm>
            <a:off x="2149844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7CEA6CA-C626-5DF6-9C9B-69454288C727}"/>
              </a:ext>
            </a:extLst>
          </p:cNvPr>
          <p:cNvSpPr txBox="1"/>
          <p:nvPr/>
        </p:nvSpPr>
        <p:spPr>
          <a:xfrm>
            <a:off x="3634162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5137A4F-F20C-73CC-6301-FA1950C21709}"/>
              </a:ext>
            </a:extLst>
          </p:cNvPr>
          <p:cNvSpPr txBox="1"/>
          <p:nvPr/>
        </p:nvSpPr>
        <p:spPr>
          <a:xfrm>
            <a:off x="2892003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0F58ED0-6535-2C76-0A78-D8EAB101E4E4}"/>
              </a:ext>
            </a:extLst>
          </p:cNvPr>
          <p:cNvSpPr txBox="1"/>
          <p:nvPr/>
        </p:nvSpPr>
        <p:spPr>
          <a:xfrm>
            <a:off x="5118480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A1B8717-AD90-6168-09BC-296202136123}"/>
              </a:ext>
            </a:extLst>
          </p:cNvPr>
          <p:cNvSpPr txBox="1"/>
          <p:nvPr/>
        </p:nvSpPr>
        <p:spPr>
          <a:xfrm>
            <a:off x="5860639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9935E1F-2C8F-1074-0828-806706DC4D02}"/>
              </a:ext>
            </a:extLst>
          </p:cNvPr>
          <p:cNvSpPr txBox="1"/>
          <p:nvPr/>
        </p:nvSpPr>
        <p:spPr>
          <a:xfrm>
            <a:off x="6602798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38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170EA9D-DD2B-EA92-F506-226AE2F85EB4}"/>
              </a:ext>
            </a:extLst>
          </p:cNvPr>
          <p:cNvSpPr txBox="1"/>
          <p:nvPr/>
        </p:nvSpPr>
        <p:spPr>
          <a:xfrm>
            <a:off x="7344957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39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43EC1F9-C7AE-A0C1-A670-682B776BB758}"/>
              </a:ext>
            </a:extLst>
          </p:cNvPr>
          <p:cNvSpPr txBox="1"/>
          <p:nvPr/>
        </p:nvSpPr>
        <p:spPr>
          <a:xfrm>
            <a:off x="8057313" y="2963597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C5A7EE9-6E0D-87C3-2B85-77A577C88551}"/>
              </a:ext>
            </a:extLst>
          </p:cNvPr>
          <p:cNvGrpSpPr/>
          <p:nvPr/>
        </p:nvGrpSpPr>
        <p:grpSpPr>
          <a:xfrm flipH="1">
            <a:off x="1675360" y="1796813"/>
            <a:ext cx="829559" cy="1029273"/>
            <a:chOff x="2870600" y="17176"/>
            <a:chExt cx="829559" cy="1029273"/>
          </a:xfrm>
        </p:grpSpPr>
        <p:sp>
          <p:nvSpPr>
            <p:cNvPr id="59" name="Arrow: Curved Down 58">
              <a:extLst>
                <a:ext uri="{FF2B5EF4-FFF2-40B4-BE49-F238E27FC236}">
                  <a16:creationId xmlns:a16="http://schemas.microsoft.com/office/drawing/2014/main" id="{AF1B36E2-DEB0-4593-A949-8D640CF5D04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B337109-80D2-3A0D-1840-66474DAB0C2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36E0E28-0BB8-D068-BFDF-6A8B03E554BD}"/>
              </a:ext>
            </a:extLst>
          </p:cNvPr>
          <p:cNvGrpSpPr/>
          <p:nvPr/>
        </p:nvGrpSpPr>
        <p:grpSpPr>
          <a:xfrm flipH="1">
            <a:off x="2433524" y="1796813"/>
            <a:ext cx="829559" cy="1029273"/>
            <a:chOff x="2870600" y="17176"/>
            <a:chExt cx="829559" cy="1029273"/>
          </a:xfrm>
        </p:grpSpPr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A4AE422F-8A54-4D0A-61D9-7FBE01661C48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D88AF8B-DC8A-653D-6420-658596662047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3A7EC25-D92D-1073-FF0E-0D630B742881}"/>
              </a:ext>
            </a:extLst>
          </p:cNvPr>
          <p:cNvGrpSpPr/>
          <p:nvPr/>
        </p:nvGrpSpPr>
        <p:grpSpPr>
          <a:xfrm flipH="1">
            <a:off x="3191688" y="1796813"/>
            <a:ext cx="829559" cy="1029273"/>
            <a:chOff x="2870600" y="17176"/>
            <a:chExt cx="829559" cy="1029273"/>
          </a:xfrm>
        </p:grpSpPr>
        <p:sp>
          <p:nvSpPr>
            <p:cNvPr id="66" name="Arrow: Curved Down 65">
              <a:extLst>
                <a:ext uri="{FF2B5EF4-FFF2-40B4-BE49-F238E27FC236}">
                  <a16:creationId xmlns:a16="http://schemas.microsoft.com/office/drawing/2014/main" id="{08683326-0B19-7808-A13B-BD50B28508BD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A0C4466-BE59-A0BF-48D5-9EB91BBC73F3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B135FA2-FF16-3DF8-4745-6EC88EE8DB68}"/>
              </a:ext>
            </a:extLst>
          </p:cNvPr>
          <p:cNvGrpSpPr/>
          <p:nvPr/>
        </p:nvGrpSpPr>
        <p:grpSpPr>
          <a:xfrm flipH="1">
            <a:off x="5466180" y="1796813"/>
            <a:ext cx="829559" cy="1029273"/>
            <a:chOff x="2870600" y="17176"/>
            <a:chExt cx="829559" cy="1029273"/>
          </a:xfrm>
        </p:grpSpPr>
        <p:sp>
          <p:nvSpPr>
            <p:cNvPr id="69" name="Arrow: Curved Down 68">
              <a:extLst>
                <a:ext uri="{FF2B5EF4-FFF2-40B4-BE49-F238E27FC236}">
                  <a16:creationId xmlns:a16="http://schemas.microsoft.com/office/drawing/2014/main" id="{8445943B-FE2B-96D3-F54E-0386BC3F358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535B1E6A-B22A-DB26-C724-F4A0990E7539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ECFB8B1-12B9-659A-4431-1DDE556BD56E}"/>
              </a:ext>
            </a:extLst>
          </p:cNvPr>
          <p:cNvGrpSpPr/>
          <p:nvPr/>
        </p:nvGrpSpPr>
        <p:grpSpPr>
          <a:xfrm flipH="1">
            <a:off x="3949852" y="1796813"/>
            <a:ext cx="829559" cy="1029273"/>
            <a:chOff x="2870600" y="17176"/>
            <a:chExt cx="829559" cy="1029273"/>
          </a:xfrm>
        </p:grpSpPr>
        <p:sp>
          <p:nvSpPr>
            <p:cNvPr id="72" name="Arrow: Curved Down 71">
              <a:extLst>
                <a:ext uri="{FF2B5EF4-FFF2-40B4-BE49-F238E27FC236}">
                  <a16:creationId xmlns:a16="http://schemas.microsoft.com/office/drawing/2014/main" id="{6FDD0690-892D-B9BD-414B-C62CAD617B0B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6AB9234-9973-277E-96DA-A4C22267F48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90FE72E-5428-9030-84BB-C275C5FB8082}"/>
              </a:ext>
            </a:extLst>
          </p:cNvPr>
          <p:cNvGrpSpPr/>
          <p:nvPr/>
        </p:nvGrpSpPr>
        <p:grpSpPr>
          <a:xfrm flipH="1">
            <a:off x="4708016" y="1796813"/>
            <a:ext cx="829559" cy="1029273"/>
            <a:chOff x="2870600" y="17176"/>
            <a:chExt cx="829559" cy="1029273"/>
          </a:xfrm>
        </p:grpSpPr>
        <p:sp>
          <p:nvSpPr>
            <p:cNvPr id="75" name="Arrow: Curved Down 74">
              <a:extLst>
                <a:ext uri="{FF2B5EF4-FFF2-40B4-BE49-F238E27FC236}">
                  <a16:creationId xmlns:a16="http://schemas.microsoft.com/office/drawing/2014/main" id="{329951CD-54E4-6A35-DBA3-2D06F4054CB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AFDED06-4754-E921-50AD-69AF085E7E26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D9A3F62-2AED-89F5-CCE7-77C9D553AB11}"/>
              </a:ext>
            </a:extLst>
          </p:cNvPr>
          <p:cNvGrpSpPr/>
          <p:nvPr/>
        </p:nvGrpSpPr>
        <p:grpSpPr>
          <a:xfrm flipH="1">
            <a:off x="6224344" y="1796813"/>
            <a:ext cx="829559" cy="1029273"/>
            <a:chOff x="2870600" y="17176"/>
            <a:chExt cx="829559" cy="1029273"/>
          </a:xfrm>
        </p:grpSpPr>
        <p:sp>
          <p:nvSpPr>
            <p:cNvPr id="78" name="Arrow: Curved Down 77">
              <a:extLst>
                <a:ext uri="{FF2B5EF4-FFF2-40B4-BE49-F238E27FC236}">
                  <a16:creationId xmlns:a16="http://schemas.microsoft.com/office/drawing/2014/main" id="{DA4C46DC-A7DD-6A71-2057-54F8115247E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AA83FA9-8D94-7FB2-B289-04ACD555D074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04A5073-79F0-A033-A4C6-FB8E69925F0C}"/>
              </a:ext>
            </a:extLst>
          </p:cNvPr>
          <p:cNvGrpSpPr/>
          <p:nvPr/>
        </p:nvGrpSpPr>
        <p:grpSpPr>
          <a:xfrm flipH="1">
            <a:off x="6982508" y="1796813"/>
            <a:ext cx="829559" cy="1029273"/>
            <a:chOff x="2870600" y="17176"/>
            <a:chExt cx="829559" cy="1029273"/>
          </a:xfrm>
        </p:grpSpPr>
        <p:sp>
          <p:nvSpPr>
            <p:cNvPr id="81" name="Arrow: Curved Down 80">
              <a:extLst>
                <a:ext uri="{FF2B5EF4-FFF2-40B4-BE49-F238E27FC236}">
                  <a16:creationId xmlns:a16="http://schemas.microsoft.com/office/drawing/2014/main" id="{842227CE-6963-3108-6EA6-772DE66CEB5D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EDFBFD44-9368-7788-5F30-CD1682CBAD5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C8E6D12-AAAA-B63A-9EF3-51B1B9E54EB6}"/>
              </a:ext>
            </a:extLst>
          </p:cNvPr>
          <p:cNvGrpSpPr/>
          <p:nvPr/>
        </p:nvGrpSpPr>
        <p:grpSpPr>
          <a:xfrm flipH="1">
            <a:off x="7740670" y="1796813"/>
            <a:ext cx="829559" cy="1029273"/>
            <a:chOff x="2870600" y="17176"/>
            <a:chExt cx="829559" cy="1029273"/>
          </a:xfrm>
        </p:grpSpPr>
        <p:sp>
          <p:nvSpPr>
            <p:cNvPr id="84" name="Arrow: Curved Down 83">
              <a:extLst>
                <a:ext uri="{FF2B5EF4-FFF2-40B4-BE49-F238E27FC236}">
                  <a16:creationId xmlns:a16="http://schemas.microsoft.com/office/drawing/2014/main" id="{7591DE7F-9D4C-2FE5-4BE2-3B9045C9371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931B8CF-AB13-E232-2992-CCD5974C9D3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C403D3FE-E89D-7A4D-AD26-F216FF2C5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81" y="2826086"/>
            <a:ext cx="909901" cy="712276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A89AD9EB-1E9E-8054-898B-2928376EAD0C}"/>
              </a:ext>
            </a:extLst>
          </p:cNvPr>
          <p:cNvGrpSpPr/>
          <p:nvPr/>
        </p:nvGrpSpPr>
        <p:grpSpPr>
          <a:xfrm flipH="1">
            <a:off x="896864" y="1811180"/>
            <a:ext cx="829559" cy="1029273"/>
            <a:chOff x="2870600" y="17176"/>
            <a:chExt cx="829559" cy="1029273"/>
          </a:xfrm>
        </p:grpSpPr>
        <p:sp>
          <p:nvSpPr>
            <p:cNvPr id="90" name="Arrow: Curved Down 89">
              <a:extLst>
                <a:ext uri="{FF2B5EF4-FFF2-40B4-BE49-F238E27FC236}">
                  <a16:creationId xmlns:a16="http://schemas.microsoft.com/office/drawing/2014/main" id="{98BA9016-4F30-99BD-1D85-6B5821B0E120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201A89B3-5683-ABA2-4FF4-1C025AD8444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473741D9-7F25-FA85-A2BB-BF0EC14C629E}"/>
              </a:ext>
            </a:extLst>
          </p:cNvPr>
          <p:cNvSpPr txBox="1"/>
          <p:nvPr/>
        </p:nvSpPr>
        <p:spPr>
          <a:xfrm>
            <a:off x="600370" y="2902571"/>
            <a:ext cx="69124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30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D892AE3-3E1D-8BFA-6131-864BB6712752}"/>
              </a:ext>
            </a:extLst>
          </p:cNvPr>
          <p:cNvSpPr txBox="1"/>
          <p:nvPr/>
        </p:nvSpPr>
        <p:spPr>
          <a:xfrm>
            <a:off x="685903" y="2921344"/>
            <a:ext cx="52017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4597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2" grpId="0"/>
      <p:bldP spid="43" grpId="0"/>
      <p:bldP spid="44" grpId="0"/>
      <p:bldP spid="48" grpId="0"/>
      <p:bldP spid="49" grpId="0"/>
      <p:bldP spid="50" grpId="0"/>
      <p:bldP spid="51" grpId="0"/>
      <p:bldP spid="52" grpId="0"/>
      <p:bldP spid="56" grpId="0"/>
      <p:bldP spid="57" grpId="0"/>
      <p:bldP spid="9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7B666F-32F6-3E28-4211-B3448A695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6A55163-3883-DA5F-7507-4FE674126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A70A3BEE-5403-9C14-4A4C-382B54FD5FE0}"/>
              </a:ext>
            </a:extLst>
          </p:cNvPr>
          <p:cNvGraphicFramePr>
            <a:graphicFrameLocks noGrp="1"/>
          </p:cNvGraphicFramePr>
          <p:nvPr/>
        </p:nvGraphicFramePr>
        <p:xfrm>
          <a:off x="1853876" y="1997716"/>
          <a:ext cx="4094640" cy="39385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9464">
                  <a:extLst>
                    <a:ext uri="{9D8B030D-6E8A-4147-A177-3AD203B41FA5}">
                      <a16:colId xmlns:a16="http://schemas.microsoft.com/office/drawing/2014/main" val="832563967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38864586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2061822284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983997709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1117229775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2531087867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244559046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1519363584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605242702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3745839215"/>
                    </a:ext>
                  </a:extLst>
                </a:gridCol>
              </a:tblGrid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201257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584920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155418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001014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15531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464949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271980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989924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511429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100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727624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98F129F3-B44C-1558-AA10-313BAEDF00AC}"/>
              </a:ext>
            </a:extLst>
          </p:cNvPr>
          <p:cNvSpPr txBox="1"/>
          <p:nvPr/>
        </p:nvSpPr>
        <p:spPr>
          <a:xfrm>
            <a:off x="2310580" y="289105"/>
            <a:ext cx="5850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The banana costs 1p </a:t>
            </a:r>
            <a:r>
              <a:rPr lang="en-GB" sz="2400" b="1" u="sng" dirty="0">
                <a:latin typeface="Arial Rounded MT Bold" panose="020F0704030504030204" pitchFamily="34" charset="0"/>
                <a:cs typeface="Arial" panose="020B0604020202020204" pitchFamily="34" charset="0"/>
              </a:rPr>
              <a:t>more.</a:t>
            </a:r>
            <a:r>
              <a:rPr lang="en-GB" sz="2400" b="1" dirty="0"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GB" sz="24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What is the new price of the banana?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057C6FE-07A7-3337-6F81-50FEAF0E5683}"/>
              </a:ext>
            </a:extLst>
          </p:cNvPr>
          <p:cNvSpPr/>
          <p:nvPr/>
        </p:nvSpPr>
        <p:spPr>
          <a:xfrm>
            <a:off x="6676104" y="2934812"/>
            <a:ext cx="1022554" cy="576000"/>
          </a:xfrm>
          <a:prstGeom prst="rect">
            <a:avLst/>
          </a:prstGeom>
          <a:solidFill>
            <a:srgbClr val="FFF4C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39p             </a:t>
            </a:r>
          </a:p>
        </p:txBody>
      </p:sp>
      <p:sp>
        <p:nvSpPr>
          <p:cNvPr id="37" name="Rounded Rectangle 73">
            <a:extLst>
              <a:ext uri="{FF2B5EF4-FFF2-40B4-BE49-F238E27FC236}">
                <a16:creationId xmlns:a16="http://schemas.microsoft.com/office/drawing/2014/main" id="{DAA10601-1B79-CED6-C27B-90AFABC48067}"/>
              </a:ext>
            </a:extLst>
          </p:cNvPr>
          <p:cNvSpPr/>
          <p:nvPr/>
        </p:nvSpPr>
        <p:spPr>
          <a:xfrm>
            <a:off x="5142270" y="3173318"/>
            <a:ext cx="363598" cy="381000"/>
          </a:xfrm>
          <a:prstGeom prst="roundRect">
            <a:avLst/>
          </a:prstGeom>
          <a:solidFill>
            <a:srgbClr val="FFCC99">
              <a:alpha val="49804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FA913B7-D504-DA46-4EB6-8FBF8A8E83FD}"/>
              </a:ext>
            </a:extLst>
          </p:cNvPr>
          <p:cNvSpPr/>
          <p:nvPr/>
        </p:nvSpPr>
        <p:spPr>
          <a:xfrm>
            <a:off x="6678679" y="2934812"/>
            <a:ext cx="1022554" cy="576000"/>
          </a:xfrm>
          <a:prstGeom prst="rect">
            <a:avLst/>
          </a:prstGeom>
          <a:solidFill>
            <a:srgbClr val="FFF4C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40p             </a:t>
            </a:r>
          </a:p>
        </p:txBody>
      </p:sp>
      <p:pic>
        <p:nvPicPr>
          <p:cNvPr id="3" name="Picture 2" descr="A yellow banana on a black background&#10;&#10;AI-generated content may be incorrect.">
            <a:extLst>
              <a:ext uri="{FF2B5EF4-FFF2-40B4-BE49-F238E27FC236}">
                <a16:creationId xmlns:a16="http://schemas.microsoft.com/office/drawing/2014/main" id="{FC04EF1E-1A60-6797-EEDB-3B5C00942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693193" y="1742399"/>
            <a:ext cx="988376" cy="9883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67DABB-1485-0705-4EEF-8B9ED28AC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2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7 L 0.04357 -0.00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D93DFE-9B4C-18E9-A6F1-D47315FDC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E2C2583-64B3-11CC-7299-9DCF85D65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BA111F6D-7AB7-5754-D4BE-09C3669CC9B6}"/>
              </a:ext>
            </a:extLst>
          </p:cNvPr>
          <p:cNvGraphicFramePr>
            <a:graphicFrameLocks noGrp="1"/>
          </p:cNvGraphicFramePr>
          <p:nvPr/>
        </p:nvGraphicFramePr>
        <p:xfrm>
          <a:off x="1853876" y="1997716"/>
          <a:ext cx="4094640" cy="39385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9464">
                  <a:extLst>
                    <a:ext uri="{9D8B030D-6E8A-4147-A177-3AD203B41FA5}">
                      <a16:colId xmlns:a16="http://schemas.microsoft.com/office/drawing/2014/main" val="832563967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38864586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2061822284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983997709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1117229775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2531087867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244559046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1519363584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605242702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3745839215"/>
                    </a:ext>
                  </a:extLst>
                </a:gridCol>
              </a:tblGrid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201257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584920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155418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001014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15531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464949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271980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989924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511429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100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727624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988605AB-6A02-AAD7-222B-BC48C036F685}"/>
              </a:ext>
            </a:extLst>
          </p:cNvPr>
          <p:cNvSpPr txBox="1"/>
          <p:nvPr/>
        </p:nvSpPr>
        <p:spPr>
          <a:xfrm>
            <a:off x="2310580" y="289105"/>
            <a:ext cx="5850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The apple costs 1p </a:t>
            </a:r>
            <a:r>
              <a:rPr lang="en-GB" sz="2400" b="1" u="sng" dirty="0">
                <a:latin typeface="Arial Rounded MT Bold" panose="020F0704030504030204" pitchFamily="34" charset="0"/>
                <a:cs typeface="Arial" panose="020B0604020202020204" pitchFamily="34" charset="0"/>
              </a:rPr>
              <a:t>less.</a:t>
            </a:r>
            <a:r>
              <a:rPr lang="en-GB" sz="2400" u="sng" dirty="0"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GB" sz="24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What is the new price of the apple?</a:t>
            </a:r>
          </a:p>
        </p:txBody>
      </p:sp>
      <p:pic>
        <p:nvPicPr>
          <p:cNvPr id="35" name="Picture 34" descr="A red apple with a stem&#10;&#10;AI-generated content may be incorrect.">
            <a:extLst>
              <a:ext uri="{FF2B5EF4-FFF2-40B4-BE49-F238E27FC236}">
                <a16:creationId xmlns:a16="http://schemas.microsoft.com/office/drawing/2014/main" id="{E5F08393-971E-D309-0753-A855F0B1E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104" y="1912258"/>
            <a:ext cx="1022554" cy="102255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10A46B10-BBC1-034F-2794-21926918C031}"/>
              </a:ext>
            </a:extLst>
          </p:cNvPr>
          <p:cNvSpPr/>
          <p:nvPr/>
        </p:nvSpPr>
        <p:spPr>
          <a:xfrm>
            <a:off x="6676104" y="2934812"/>
            <a:ext cx="1022554" cy="576000"/>
          </a:xfrm>
          <a:prstGeom prst="rect">
            <a:avLst/>
          </a:prstGeom>
          <a:solidFill>
            <a:srgbClr val="FFF4C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70p             </a:t>
            </a:r>
          </a:p>
        </p:txBody>
      </p:sp>
      <p:sp>
        <p:nvSpPr>
          <p:cNvPr id="37" name="Rounded Rectangle 73">
            <a:extLst>
              <a:ext uri="{FF2B5EF4-FFF2-40B4-BE49-F238E27FC236}">
                <a16:creationId xmlns:a16="http://schemas.microsoft.com/office/drawing/2014/main" id="{1BE4A25E-B163-0242-F7D2-AD6F96507021}"/>
              </a:ext>
            </a:extLst>
          </p:cNvPr>
          <p:cNvSpPr/>
          <p:nvPr/>
        </p:nvSpPr>
        <p:spPr>
          <a:xfrm>
            <a:off x="5513686" y="4362602"/>
            <a:ext cx="434830" cy="381000"/>
          </a:xfrm>
          <a:prstGeom prst="roundRect">
            <a:avLst/>
          </a:prstGeom>
          <a:solidFill>
            <a:srgbClr val="FFCC99">
              <a:alpha val="49804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0C4984E-6347-1C85-3007-ADBE3150904F}"/>
              </a:ext>
            </a:extLst>
          </p:cNvPr>
          <p:cNvSpPr/>
          <p:nvPr/>
        </p:nvSpPr>
        <p:spPr>
          <a:xfrm>
            <a:off x="6676102" y="2929551"/>
            <a:ext cx="1022554" cy="576000"/>
          </a:xfrm>
          <a:prstGeom prst="rect">
            <a:avLst/>
          </a:prstGeom>
          <a:solidFill>
            <a:srgbClr val="FFF4C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69p         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0F675F-0708-38D2-9DC0-54269545E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65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33333E-6 L -0.04289 0.0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2E7326-9520-675F-DA3D-5553F11C7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35564EC-F6F4-50E2-04FB-2338A9605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075F66A3-0271-A241-CF67-FC715EB150D7}"/>
              </a:ext>
            </a:extLst>
          </p:cNvPr>
          <p:cNvGraphicFramePr>
            <a:graphicFrameLocks noGrp="1"/>
          </p:cNvGraphicFramePr>
          <p:nvPr/>
        </p:nvGraphicFramePr>
        <p:xfrm>
          <a:off x="1853876" y="1997716"/>
          <a:ext cx="4094640" cy="39385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9464">
                  <a:extLst>
                    <a:ext uri="{9D8B030D-6E8A-4147-A177-3AD203B41FA5}">
                      <a16:colId xmlns:a16="http://schemas.microsoft.com/office/drawing/2014/main" val="832563967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38864586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2061822284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983997709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1117229775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2531087867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244559046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1519363584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605242702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3745839215"/>
                    </a:ext>
                  </a:extLst>
                </a:gridCol>
              </a:tblGrid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201257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584920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155418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001014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15531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464949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271980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989924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511429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100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727624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4F125621-3765-2339-A75E-990975EBAEF7}"/>
              </a:ext>
            </a:extLst>
          </p:cNvPr>
          <p:cNvSpPr txBox="1"/>
          <p:nvPr/>
        </p:nvSpPr>
        <p:spPr>
          <a:xfrm>
            <a:off x="2310580" y="289105"/>
            <a:ext cx="5850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The orange costs 1p </a:t>
            </a:r>
            <a:r>
              <a:rPr lang="en-GB" sz="2400" b="1" u="sng" dirty="0">
                <a:latin typeface="Arial Rounded MT Bold" panose="020F0704030504030204" pitchFamily="34" charset="0"/>
                <a:cs typeface="Arial" panose="020B0604020202020204" pitchFamily="34" charset="0"/>
              </a:rPr>
              <a:t>more.</a:t>
            </a:r>
            <a:r>
              <a:rPr lang="en-GB" sz="2400" b="1" dirty="0"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GB" sz="24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What is the new price of the orange?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BB58173-80C4-42FD-6A80-8BF70F1E9CA6}"/>
              </a:ext>
            </a:extLst>
          </p:cNvPr>
          <p:cNvSpPr/>
          <p:nvPr/>
        </p:nvSpPr>
        <p:spPr>
          <a:xfrm>
            <a:off x="6676104" y="2934812"/>
            <a:ext cx="1022554" cy="576000"/>
          </a:xfrm>
          <a:prstGeom prst="rect">
            <a:avLst/>
          </a:prstGeom>
          <a:solidFill>
            <a:srgbClr val="FFF4C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30p             </a:t>
            </a:r>
          </a:p>
        </p:txBody>
      </p:sp>
      <p:sp>
        <p:nvSpPr>
          <p:cNvPr id="37" name="Rounded Rectangle 73">
            <a:extLst>
              <a:ext uri="{FF2B5EF4-FFF2-40B4-BE49-F238E27FC236}">
                <a16:creationId xmlns:a16="http://schemas.microsoft.com/office/drawing/2014/main" id="{C1F7DBDF-8F44-DBEF-F036-49B02AD1ABA2}"/>
              </a:ext>
            </a:extLst>
          </p:cNvPr>
          <p:cNvSpPr/>
          <p:nvPr/>
        </p:nvSpPr>
        <p:spPr>
          <a:xfrm>
            <a:off x="5523154" y="2773808"/>
            <a:ext cx="432619" cy="381000"/>
          </a:xfrm>
          <a:prstGeom prst="roundRect">
            <a:avLst/>
          </a:prstGeom>
          <a:solidFill>
            <a:srgbClr val="FFCC99">
              <a:alpha val="49804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4C4D17B-76D3-945C-1332-2AF2AD31FEC5}"/>
              </a:ext>
            </a:extLst>
          </p:cNvPr>
          <p:cNvSpPr/>
          <p:nvPr/>
        </p:nvSpPr>
        <p:spPr>
          <a:xfrm>
            <a:off x="6683361" y="2934812"/>
            <a:ext cx="1022554" cy="576000"/>
          </a:xfrm>
          <a:prstGeom prst="rect">
            <a:avLst/>
          </a:prstGeom>
          <a:solidFill>
            <a:srgbClr val="FFF4C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31p             </a:t>
            </a:r>
          </a:p>
        </p:txBody>
      </p:sp>
      <p:pic>
        <p:nvPicPr>
          <p:cNvPr id="4" name="Picture 3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F25F290E-9DAC-E7C5-E015-8251894A9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48" y="209977"/>
            <a:ext cx="1202400" cy="1201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CD0816-8024-9FAF-9B1C-2EDE00DFA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590" y="1217120"/>
            <a:ext cx="1474586" cy="221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14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.06065 L -0.10851 0.05556 C -0.13125 0.0544 -0.16528 0.05394 -0.20069 0.05394 C -0.24115 0.05394 -0.27361 0.0544 -0.29635 0.05556 L -0.40469 0.06065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43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F39705-D65B-ED2D-A944-C297A6721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42932AC-7098-E845-E993-530EAC4B2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2195393-9BA4-1D64-07B5-C419DCD2E554}"/>
              </a:ext>
            </a:extLst>
          </p:cNvPr>
          <p:cNvSpPr txBox="1"/>
          <p:nvPr/>
        </p:nvSpPr>
        <p:spPr>
          <a:xfrm>
            <a:off x="1940948" y="390620"/>
            <a:ext cx="5850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Arial Rounded MT Bold" panose="020F0704030504030204" pitchFamily="34" charset="0"/>
                <a:cs typeface="Arial" panose="020B0604020202020204" pitchFamily="34" charset="0"/>
              </a:rPr>
              <a:t>What do you notice?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C9E673-8939-AA07-A973-370D8CDF8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2F960A5-FA0B-B528-FDA2-61C425E59704}"/>
              </a:ext>
            </a:extLst>
          </p:cNvPr>
          <p:cNvGrpSpPr/>
          <p:nvPr/>
        </p:nvGrpSpPr>
        <p:grpSpPr>
          <a:xfrm>
            <a:off x="2171695" y="1625416"/>
            <a:ext cx="5308195" cy="807913"/>
            <a:chOff x="2139740" y="2225184"/>
            <a:chExt cx="5308195" cy="80791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9334E87-6015-3655-DAF3-D5501077AC93}"/>
                </a:ext>
              </a:extLst>
            </p:cNvPr>
            <p:cNvSpPr/>
            <p:nvPr/>
          </p:nvSpPr>
          <p:spPr>
            <a:xfrm>
              <a:off x="2139740" y="2225184"/>
              <a:ext cx="1744003" cy="807913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48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39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FE6D2FB-9EEC-2EA7-9D53-5DCFD19B1FF4}"/>
                </a:ext>
              </a:extLst>
            </p:cNvPr>
            <p:cNvCxnSpPr>
              <a:cxnSpLocks/>
            </p:cNvCxnSpPr>
            <p:nvPr/>
          </p:nvCxnSpPr>
          <p:spPr>
            <a:xfrm>
              <a:off x="3628104" y="2629140"/>
              <a:ext cx="247588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646CEC4-B564-994F-DE1A-DDA95107C99C}"/>
                </a:ext>
              </a:extLst>
            </p:cNvPr>
            <p:cNvSpPr/>
            <p:nvPr/>
          </p:nvSpPr>
          <p:spPr>
            <a:xfrm>
              <a:off x="5703932" y="2225184"/>
              <a:ext cx="1744003" cy="807913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48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40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7B59A23-0B85-778D-B214-1E79C2EB0604}"/>
              </a:ext>
            </a:extLst>
          </p:cNvPr>
          <p:cNvGrpSpPr/>
          <p:nvPr/>
        </p:nvGrpSpPr>
        <p:grpSpPr>
          <a:xfrm>
            <a:off x="2171695" y="2896100"/>
            <a:ext cx="5308195" cy="807913"/>
            <a:chOff x="2203649" y="3554684"/>
            <a:chExt cx="5308195" cy="80791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467D412-1427-0EF7-74CA-CF73B6DEC2DB}"/>
                </a:ext>
              </a:extLst>
            </p:cNvPr>
            <p:cNvSpPr/>
            <p:nvPr/>
          </p:nvSpPr>
          <p:spPr>
            <a:xfrm>
              <a:off x="2203649" y="3554684"/>
              <a:ext cx="1744003" cy="807913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48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89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D79108A-A621-5369-C64C-5155F533F217}"/>
                </a:ext>
              </a:extLst>
            </p:cNvPr>
            <p:cNvCxnSpPr>
              <a:cxnSpLocks/>
            </p:cNvCxnSpPr>
            <p:nvPr/>
          </p:nvCxnSpPr>
          <p:spPr>
            <a:xfrm>
              <a:off x="3692013" y="3958640"/>
              <a:ext cx="247588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3DD8C2F-38A2-ADE2-F7EA-41AFBDEC2F03}"/>
                </a:ext>
              </a:extLst>
            </p:cNvPr>
            <p:cNvSpPr/>
            <p:nvPr/>
          </p:nvSpPr>
          <p:spPr>
            <a:xfrm>
              <a:off x="5767841" y="3554684"/>
              <a:ext cx="1744003" cy="807913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48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90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EDF0D8B-EF9E-7F30-F48B-802E8BABB8A0}"/>
              </a:ext>
            </a:extLst>
          </p:cNvPr>
          <p:cNvSpPr txBox="1"/>
          <p:nvPr/>
        </p:nvSpPr>
        <p:spPr>
          <a:xfrm>
            <a:off x="3802776" y="1501012"/>
            <a:ext cx="2046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Arial Rounded MT Bold" panose="020F0704030504030204" pitchFamily="34" charset="0"/>
                <a:cs typeface="Arial" panose="020B0604020202020204" pitchFamily="34" charset="0"/>
              </a:rPr>
              <a:t>1 more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32E1B3-9C64-F964-6CB8-333352ABACDB}"/>
              </a:ext>
            </a:extLst>
          </p:cNvPr>
          <p:cNvSpPr txBox="1"/>
          <p:nvPr/>
        </p:nvSpPr>
        <p:spPr>
          <a:xfrm>
            <a:off x="3802776" y="2774779"/>
            <a:ext cx="2046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Arial Rounded MT Bold" panose="020F0704030504030204" pitchFamily="34" charset="0"/>
                <a:cs typeface="Arial" panose="020B0604020202020204" pitchFamily="34" charset="0"/>
              </a:rPr>
              <a:t>1 more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974D9D-3350-213C-F2D6-854CB7CE312C}"/>
              </a:ext>
            </a:extLst>
          </p:cNvPr>
          <p:cNvSpPr txBox="1"/>
          <p:nvPr/>
        </p:nvSpPr>
        <p:spPr>
          <a:xfrm>
            <a:off x="797293" y="4166784"/>
            <a:ext cx="7570303" cy="184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/>
              <a:t>When a number ends in _____ , </a:t>
            </a:r>
          </a:p>
          <a:p>
            <a:pPr algn="ctr">
              <a:lnSpc>
                <a:spcPct val="150000"/>
              </a:lnSpc>
            </a:pPr>
            <a:r>
              <a:rPr lang="en-US" sz="4000" dirty="0"/>
              <a:t>1 more takes you to the next ____.</a:t>
            </a:r>
            <a:endParaRPr lang="en-GB" sz="4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49E67F-EA06-8E16-93DD-7A7D5B7C8275}"/>
              </a:ext>
            </a:extLst>
          </p:cNvPr>
          <p:cNvSpPr/>
          <p:nvPr/>
        </p:nvSpPr>
        <p:spPr>
          <a:xfrm>
            <a:off x="6162979" y="4269162"/>
            <a:ext cx="1744003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AC86B8-69A5-7F7E-27E2-26681ABE26A4}"/>
              </a:ext>
            </a:extLst>
          </p:cNvPr>
          <p:cNvSpPr/>
          <p:nvPr/>
        </p:nvSpPr>
        <p:spPr>
          <a:xfrm>
            <a:off x="6633080" y="5170701"/>
            <a:ext cx="1744003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ten</a:t>
            </a:r>
          </a:p>
        </p:txBody>
      </p:sp>
    </p:spTree>
    <p:extLst>
      <p:ext uri="{BB962C8B-B14F-4D97-AF65-F5344CB8AC3E}">
        <p14:creationId xmlns:p14="http://schemas.microsoft.com/office/powerpoint/2010/main" val="315547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1B6DAD-E511-872B-37E1-7907E416C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A379EA3-972F-C78A-18CC-34BD731C1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6E1B72A-6013-6388-3BFC-E34319385523}"/>
              </a:ext>
            </a:extLst>
          </p:cNvPr>
          <p:cNvSpPr txBox="1"/>
          <p:nvPr/>
        </p:nvSpPr>
        <p:spPr>
          <a:xfrm>
            <a:off x="1940948" y="390620"/>
            <a:ext cx="5850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Arial Rounded MT Bold" panose="020F0704030504030204" pitchFamily="34" charset="0"/>
                <a:cs typeface="Arial" panose="020B0604020202020204" pitchFamily="34" charset="0"/>
              </a:rPr>
              <a:t>What do you notice?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31AA46-7BFC-765E-73AB-47A3138F8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DCBF406-CE38-9826-E281-642A87517B5E}"/>
              </a:ext>
            </a:extLst>
          </p:cNvPr>
          <p:cNvGrpSpPr/>
          <p:nvPr/>
        </p:nvGrpSpPr>
        <p:grpSpPr>
          <a:xfrm>
            <a:off x="2171695" y="1625416"/>
            <a:ext cx="5308195" cy="807913"/>
            <a:chOff x="2139740" y="2225184"/>
            <a:chExt cx="5308195" cy="80791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A925556-13B7-FD79-1AD3-D9740DAA7887}"/>
                </a:ext>
              </a:extLst>
            </p:cNvPr>
            <p:cNvSpPr/>
            <p:nvPr/>
          </p:nvSpPr>
          <p:spPr>
            <a:xfrm>
              <a:off x="2139740" y="2225184"/>
              <a:ext cx="1744003" cy="807913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48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50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79E3B54-10FE-125B-142B-7A6035ACDEBB}"/>
                </a:ext>
              </a:extLst>
            </p:cNvPr>
            <p:cNvCxnSpPr>
              <a:cxnSpLocks/>
            </p:cNvCxnSpPr>
            <p:nvPr/>
          </p:nvCxnSpPr>
          <p:spPr>
            <a:xfrm>
              <a:off x="3628104" y="2629140"/>
              <a:ext cx="247588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8F46DD0-1B33-E266-E480-E14842727F00}"/>
                </a:ext>
              </a:extLst>
            </p:cNvPr>
            <p:cNvSpPr/>
            <p:nvPr/>
          </p:nvSpPr>
          <p:spPr>
            <a:xfrm>
              <a:off x="5703932" y="2225184"/>
              <a:ext cx="1744003" cy="807913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48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49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BFF546-5D1E-DBE6-46DA-244BD4912A04}"/>
              </a:ext>
            </a:extLst>
          </p:cNvPr>
          <p:cNvGrpSpPr/>
          <p:nvPr/>
        </p:nvGrpSpPr>
        <p:grpSpPr>
          <a:xfrm>
            <a:off x="2171695" y="2896100"/>
            <a:ext cx="5308195" cy="807913"/>
            <a:chOff x="2203649" y="3554684"/>
            <a:chExt cx="5308195" cy="80791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A9CF6F1-6FC8-0E43-6F7A-AFCEE6F2FCFF}"/>
                </a:ext>
              </a:extLst>
            </p:cNvPr>
            <p:cNvSpPr/>
            <p:nvPr/>
          </p:nvSpPr>
          <p:spPr>
            <a:xfrm>
              <a:off x="2203649" y="3554684"/>
              <a:ext cx="1744003" cy="807913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48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30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6FAA68D-C365-91D7-9D9B-511515990B59}"/>
                </a:ext>
              </a:extLst>
            </p:cNvPr>
            <p:cNvCxnSpPr>
              <a:cxnSpLocks/>
            </p:cNvCxnSpPr>
            <p:nvPr/>
          </p:nvCxnSpPr>
          <p:spPr>
            <a:xfrm>
              <a:off x="3692013" y="3958640"/>
              <a:ext cx="247588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0EE3771-D595-1682-71CB-EBEBE44363E4}"/>
                </a:ext>
              </a:extLst>
            </p:cNvPr>
            <p:cNvSpPr/>
            <p:nvPr/>
          </p:nvSpPr>
          <p:spPr>
            <a:xfrm>
              <a:off x="5767841" y="3554684"/>
              <a:ext cx="1744003" cy="807913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48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29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A3107FF-0EA2-243E-0811-6BC8A8955A2A}"/>
              </a:ext>
            </a:extLst>
          </p:cNvPr>
          <p:cNvSpPr txBox="1"/>
          <p:nvPr/>
        </p:nvSpPr>
        <p:spPr>
          <a:xfrm>
            <a:off x="3802776" y="1501012"/>
            <a:ext cx="2046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Arial Rounded MT Bold" panose="020F0704030504030204" pitchFamily="34" charset="0"/>
                <a:cs typeface="Arial" panose="020B0604020202020204" pitchFamily="34" charset="0"/>
              </a:rPr>
              <a:t>1 less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3BD2C7-F567-E762-111C-9BC64A95779A}"/>
              </a:ext>
            </a:extLst>
          </p:cNvPr>
          <p:cNvSpPr txBox="1"/>
          <p:nvPr/>
        </p:nvSpPr>
        <p:spPr>
          <a:xfrm>
            <a:off x="3802776" y="2774779"/>
            <a:ext cx="2046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Arial Rounded MT Bold" panose="020F0704030504030204" pitchFamily="34" charset="0"/>
                <a:cs typeface="Arial" panose="020B0604020202020204" pitchFamily="34" charset="0"/>
              </a:rPr>
              <a:t>1 less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1ACE32-17E5-815B-E35E-4A199FB8AF2F}"/>
              </a:ext>
            </a:extLst>
          </p:cNvPr>
          <p:cNvSpPr txBox="1"/>
          <p:nvPr/>
        </p:nvSpPr>
        <p:spPr>
          <a:xfrm>
            <a:off x="-91190" y="3922869"/>
            <a:ext cx="9326380" cy="184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/>
              <a:t>When a number ends in ___, </a:t>
            </a:r>
          </a:p>
          <a:p>
            <a:pPr algn="ctr">
              <a:lnSpc>
                <a:spcPct val="150000"/>
              </a:lnSpc>
            </a:pPr>
            <a:r>
              <a:rPr lang="en-US" sz="4000" dirty="0"/>
              <a:t>1 less takes you to a number ending in ___.</a:t>
            </a:r>
            <a:endParaRPr lang="en-GB" sz="4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3BB3A2-2597-363B-1002-7695D32B8BA3}"/>
              </a:ext>
            </a:extLst>
          </p:cNvPr>
          <p:cNvSpPr/>
          <p:nvPr/>
        </p:nvSpPr>
        <p:spPr>
          <a:xfrm>
            <a:off x="6162979" y="4036747"/>
            <a:ext cx="1744003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48806A-DEFD-A0AD-07B2-9A5FDC47F2F7}"/>
              </a:ext>
            </a:extLst>
          </p:cNvPr>
          <p:cNvSpPr/>
          <p:nvPr/>
        </p:nvSpPr>
        <p:spPr>
          <a:xfrm>
            <a:off x="7659938" y="4924701"/>
            <a:ext cx="1744003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40697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B35F65-FF5E-395E-19D2-BE53C1F31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EF5B0FE-0BB9-C570-2597-86CE1385F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13EDB8-50C4-500C-B5A6-159C3EA0FE63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3763615-ABD1-16C0-9315-07F9B6ADB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DA870D95-33EF-D835-3928-3F8D5B7F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ADB7C1D-82C8-175D-0E2A-BA91A6B2B3D6}"/>
              </a:ext>
            </a:extLst>
          </p:cNvPr>
          <p:cNvSpPr txBox="1"/>
          <p:nvPr/>
        </p:nvSpPr>
        <p:spPr>
          <a:xfrm>
            <a:off x="1449935" y="1833948"/>
            <a:ext cx="615991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/>
              <a:t>a) 1 more than ____ is 40</a:t>
            </a:r>
          </a:p>
          <a:p>
            <a:endParaRPr lang="en-GB" sz="4000" dirty="0"/>
          </a:p>
          <a:p>
            <a:r>
              <a:rPr lang="en-GB" sz="4000" dirty="0"/>
              <a:t>b) 1 less than ____ is 29</a:t>
            </a:r>
          </a:p>
          <a:p>
            <a:endParaRPr lang="en-GB" sz="4000" dirty="0"/>
          </a:p>
          <a:p>
            <a:r>
              <a:rPr lang="en-GB" sz="4000" dirty="0"/>
              <a:t>c) 1 more than ____ is 70</a:t>
            </a:r>
          </a:p>
          <a:p>
            <a:endParaRPr lang="en-GB" sz="4000" dirty="0"/>
          </a:p>
          <a:p>
            <a:r>
              <a:rPr lang="en-GB" sz="4000" dirty="0"/>
              <a:t>d) 1 less than ____ is 49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8B7581D-FF0B-65F0-DD95-62947E530657}"/>
              </a:ext>
            </a:extLst>
          </p:cNvPr>
          <p:cNvSpPr/>
          <p:nvPr/>
        </p:nvSpPr>
        <p:spPr>
          <a:xfrm>
            <a:off x="4206459" y="1706736"/>
            <a:ext cx="200927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39</a:t>
            </a:r>
            <a:endParaRPr lang="en-US" sz="48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B07737-C148-629B-8E5E-88BEA591EC7A}"/>
              </a:ext>
            </a:extLst>
          </p:cNvPr>
          <p:cNvSpPr/>
          <p:nvPr/>
        </p:nvSpPr>
        <p:spPr>
          <a:xfrm>
            <a:off x="3916248" y="2923619"/>
            <a:ext cx="200927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30</a:t>
            </a:r>
            <a:endParaRPr lang="en-US" sz="48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D7FB781-9292-45E1-AD09-943F6C5ADD48}"/>
              </a:ext>
            </a:extLst>
          </p:cNvPr>
          <p:cNvSpPr/>
          <p:nvPr/>
        </p:nvSpPr>
        <p:spPr>
          <a:xfrm>
            <a:off x="4206458" y="4163887"/>
            <a:ext cx="200927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69</a:t>
            </a:r>
            <a:endParaRPr lang="en-US" sz="48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CE010D3-F550-F5B8-3838-804D3CB4317B}"/>
              </a:ext>
            </a:extLst>
          </p:cNvPr>
          <p:cNvSpPr/>
          <p:nvPr/>
        </p:nvSpPr>
        <p:spPr>
          <a:xfrm>
            <a:off x="3916248" y="5380770"/>
            <a:ext cx="200927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50</a:t>
            </a:r>
            <a:endParaRPr lang="en-US" sz="48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79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C81305B-D2C0-CD46-0F88-0630D995EE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43263" y="1991409"/>
            <a:ext cx="2053550" cy="216763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2F70BD6-EC97-D23F-31FD-B4B5EDB05B42}"/>
              </a:ext>
            </a:extLst>
          </p:cNvPr>
          <p:cNvSpPr/>
          <p:nvPr/>
        </p:nvSpPr>
        <p:spPr>
          <a:xfrm>
            <a:off x="2580272" y="1453281"/>
            <a:ext cx="6420465" cy="2167636"/>
          </a:xfrm>
          <a:prstGeom prst="wedgeRoundRectCallout">
            <a:avLst>
              <a:gd name="adj1" fmla="val -67561"/>
              <a:gd name="adj2" fmla="val 4192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16844" y="17128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823268" y="4390970"/>
            <a:ext cx="78291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00B050"/>
                </a:solidFill>
              </a:rPr>
              <a:t>True</a:t>
            </a:r>
            <a:endParaRPr lang="en-GB" sz="6000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45913-1B51-3E39-1A7E-7AE512BFE68C}"/>
              </a:ext>
            </a:extLst>
          </p:cNvPr>
          <p:cNvSpPr txBox="1"/>
          <p:nvPr/>
        </p:nvSpPr>
        <p:spPr>
          <a:xfrm>
            <a:off x="2704317" y="2019515"/>
            <a:ext cx="61723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1 more than a number ending in 9 always ends in 0.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428122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580</TotalTime>
  <Words>525</Words>
  <Application>Microsoft Office PowerPoint</Application>
  <PresentationFormat>On-screen Show (4:3)</PresentationFormat>
  <Paragraphs>377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39</cp:revision>
  <dcterms:created xsi:type="dcterms:W3CDTF">2013-01-27T09:14:16Z</dcterms:created>
  <dcterms:modified xsi:type="dcterms:W3CDTF">2026-04-05T16:16:28Z</dcterms:modified>
  <cp:category/>
</cp:coreProperties>
</file>