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91" r:id="rId2"/>
    <p:sldId id="308" r:id="rId3"/>
    <p:sldId id="311" r:id="rId4"/>
    <p:sldId id="310" r:id="rId5"/>
    <p:sldId id="269" r:id="rId6"/>
    <p:sldId id="305" r:id="rId7"/>
    <p:sldId id="30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 snapToObjects="1">
      <p:cViewPr varScale="1">
        <p:scale>
          <a:sx n="102" d="100"/>
          <a:sy n="102" d="100"/>
        </p:scale>
        <p:origin x="18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02/04/2026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69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4164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29BA6-4764-F9DB-E7A7-CDCBAD96AA14}"/>
              </a:ext>
            </a:extLst>
          </p:cNvPr>
          <p:cNvSpPr txBox="1"/>
          <p:nvPr/>
        </p:nvSpPr>
        <p:spPr>
          <a:xfrm>
            <a:off x="900794" y="1006623"/>
            <a:ext cx="83439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Halves and quarters as decimals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85F929-BB55-DEF5-1E7A-8B3B134F0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319" y="1347019"/>
            <a:ext cx="4474850" cy="48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15527-7D0D-AD41-92E8-0FB14498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57573B39-F957-5005-5A5B-EEE09DD69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E789A8-C5A6-5EE9-F767-A3DBCA249A27}"/>
              </a:ext>
            </a:extLst>
          </p:cNvPr>
          <p:cNvSpPr txBox="1"/>
          <p:nvPr/>
        </p:nvSpPr>
        <p:spPr>
          <a:xfrm>
            <a:off x="1479780" y="540601"/>
            <a:ext cx="7525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Which image has 0.25 shaded?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935423-04BD-E3B3-7B3E-47780769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4E251-91F9-2814-3A6B-311D1CA73A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227" b="37728"/>
          <a:stretch>
            <a:fillRect/>
          </a:stretch>
        </p:blipFill>
        <p:spPr>
          <a:xfrm>
            <a:off x="0" y="2732805"/>
            <a:ext cx="9144000" cy="1953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F5FBB8-45F8-2C6F-6DC6-46DB0CEDA607}"/>
              </a:ext>
            </a:extLst>
          </p:cNvPr>
          <p:cNvSpPr txBox="1"/>
          <p:nvPr/>
        </p:nvSpPr>
        <p:spPr>
          <a:xfrm>
            <a:off x="841738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A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34610-D246-498F-8764-8026175A1902}"/>
              </a:ext>
            </a:extLst>
          </p:cNvPr>
          <p:cNvSpPr txBox="1"/>
          <p:nvPr/>
        </p:nvSpPr>
        <p:spPr>
          <a:xfrm>
            <a:off x="2559042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B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DFBFA-1733-63C5-9038-0FC667AAC738}"/>
              </a:ext>
            </a:extLst>
          </p:cNvPr>
          <p:cNvSpPr txBox="1"/>
          <p:nvPr/>
        </p:nvSpPr>
        <p:spPr>
          <a:xfrm>
            <a:off x="4435856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C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72F60-506C-F2D0-49FE-C347AB52DE11}"/>
              </a:ext>
            </a:extLst>
          </p:cNvPr>
          <p:cNvSpPr txBox="1"/>
          <p:nvPr/>
        </p:nvSpPr>
        <p:spPr>
          <a:xfrm>
            <a:off x="6950713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D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C492BE-313D-D262-4CC3-9ADE51290F97}"/>
              </a:ext>
            </a:extLst>
          </p:cNvPr>
          <p:cNvSpPr/>
          <p:nvPr/>
        </p:nvSpPr>
        <p:spPr>
          <a:xfrm>
            <a:off x="3605645" y="3054927"/>
            <a:ext cx="2493819" cy="1330037"/>
          </a:xfrm>
          <a:prstGeom prst="rect">
            <a:avLst/>
          </a:prstGeom>
          <a:noFill/>
          <a:ln w="571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7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2D09E5-0A81-F0E0-CBF7-CBB21AE48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0C3345F-A72C-B4A4-7DEB-92A74C7B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C1788B-6A76-B4E6-9F99-F8B5CE525BB4}"/>
              </a:ext>
            </a:extLst>
          </p:cNvPr>
          <p:cNvSpPr txBox="1"/>
          <p:nvPr/>
        </p:nvSpPr>
        <p:spPr>
          <a:xfrm>
            <a:off x="1479780" y="540601"/>
            <a:ext cx="7525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Which image has 0.75 shaded?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1352D-A3F8-5420-DC31-A6B2FB91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8DE8DD-7DCE-E2B5-0B9A-4C1A068BDA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227" b="37728"/>
          <a:stretch>
            <a:fillRect/>
          </a:stretch>
        </p:blipFill>
        <p:spPr>
          <a:xfrm>
            <a:off x="0" y="2732805"/>
            <a:ext cx="9144000" cy="1953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6BDAE-D976-2B02-F58B-99BAC47CEA91}"/>
              </a:ext>
            </a:extLst>
          </p:cNvPr>
          <p:cNvSpPr txBox="1"/>
          <p:nvPr/>
        </p:nvSpPr>
        <p:spPr>
          <a:xfrm>
            <a:off x="841738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A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4D620-96D8-F5F4-9349-E0C4003E3066}"/>
              </a:ext>
            </a:extLst>
          </p:cNvPr>
          <p:cNvSpPr txBox="1"/>
          <p:nvPr/>
        </p:nvSpPr>
        <p:spPr>
          <a:xfrm>
            <a:off x="2559042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B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17234-01B6-8F48-7E10-4162A8ABDE90}"/>
              </a:ext>
            </a:extLst>
          </p:cNvPr>
          <p:cNvSpPr txBox="1"/>
          <p:nvPr/>
        </p:nvSpPr>
        <p:spPr>
          <a:xfrm>
            <a:off x="4435856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C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213BA-111D-F646-5F19-CE8CEE25FA13}"/>
              </a:ext>
            </a:extLst>
          </p:cNvPr>
          <p:cNvSpPr txBox="1"/>
          <p:nvPr/>
        </p:nvSpPr>
        <p:spPr>
          <a:xfrm>
            <a:off x="6950713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D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044DC-10DC-4DF6-7A48-019FD1CAC7DC}"/>
              </a:ext>
            </a:extLst>
          </p:cNvPr>
          <p:cNvSpPr/>
          <p:nvPr/>
        </p:nvSpPr>
        <p:spPr>
          <a:xfrm>
            <a:off x="342681" y="2839447"/>
            <a:ext cx="1693938" cy="1484537"/>
          </a:xfrm>
          <a:prstGeom prst="rect">
            <a:avLst/>
          </a:prstGeom>
          <a:noFill/>
          <a:ln w="571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9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88EDA-6DE8-5B7D-EE38-72A95DA66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EEE2B1E-9FAD-3688-556C-003738EF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8ED734-25F4-9668-B02B-17846903631C}"/>
              </a:ext>
            </a:extLst>
          </p:cNvPr>
          <p:cNvSpPr txBox="1"/>
          <p:nvPr/>
        </p:nvSpPr>
        <p:spPr>
          <a:xfrm>
            <a:off x="1479780" y="540601"/>
            <a:ext cx="7525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Which images have 0.5 shaded?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908DB2-BC97-40DC-608B-DED84493F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1E5874-0F81-10D7-589D-935D028E3C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227" b="37728"/>
          <a:stretch>
            <a:fillRect/>
          </a:stretch>
        </p:blipFill>
        <p:spPr>
          <a:xfrm>
            <a:off x="0" y="2732805"/>
            <a:ext cx="9144000" cy="1953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907402-298F-1467-256C-5ED47E9DC0EB}"/>
              </a:ext>
            </a:extLst>
          </p:cNvPr>
          <p:cNvSpPr txBox="1"/>
          <p:nvPr/>
        </p:nvSpPr>
        <p:spPr>
          <a:xfrm>
            <a:off x="841738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A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F4055-6AB8-A810-BA06-69BAFD229FDA}"/>
              </a:ext>
            </a:extLst>
          </p:cNvPr>
          <p:cNvSpPr txBox="1"/>
          <p:nvPr/>
        </p:nvSpPr>
        <p:spPr>
          <a:xfrm>
            <a:off x="2559042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B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E2E23-BBC2-BEF6-0625-C31C7A27736C}"/>
              </a:ext>
            </a:extLst>
          </p:cNvPr>
          <p:cNvSpPr txBox="1"/>
          <p:nvPr/>
        </p:nvSpPr>
        <p:spPr>
          <a:xfrm>
            <a:off x="4435856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C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19C8A6-0292-47E7-9491-94D2C26CE6E3}"/>
              </a:ext>
            </a:extLst>
          </p:cNvPr>
          <p:cNvSpPr txBox="1"/>
          <p:nvPr/>
        </p:nvSpPr>
        <p:spPr>
          <a:xfrm>
            <a:off x="6950713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D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AE1AA0-99DF-4F65-2705-8ACB5BF240E0}"/>
              </a:ext>
            </a:extLst>
          </p:cNvPr>
          <p:cNvSpPr/>
          <p:nvPr/>
        </p:nvSpPr>
        <p:spPr>
          <a:xfrm>
            <a:off x="6158567" y="3044531"/>
            <a:ext cx="2493819" cy="1330037"/>
          </a:xfrm>
          <a:prstGeom prst="rect">
            <a:avLst/>
          </a:prstGeom>
          <a:noFill/>
          <a:ln w="571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887912-7FB1-71D3-77DC-04207D27238D}"/>
              </a:ext>
            </a:extLst>
          </p:cNvPr>
          <p:cNvSpPr/>
          <p:nvPr/>
        </p:nvSpPr>
        <p:spPr>
          <a:xfrm>
            <a:off x="2078182" y="2926763"/>
            <a:ext cx="1413164" cy="1330037"/>
          </a:xfrm>
          <a:prstGeom prst="rect">
            <a:avLst/>
          </a:prstGeom>
          <a:noFill/>
          <a:ln w="571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6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3F2F825-0B74-3D7F-ACD8-B12FD50272EE}"/>
              </a:ext>
            </a:extLst>
          </p:cNvPr>
          <p:cNvGrpSpPr/>
          <p:nvPr/>
        </p:nvGrpSpPr>
        <p:grpSpPr>
          <a:xfrm>
            <a:off x="443568" y="2374700"/>
            <a:ext cx="8416636" cy="3125765"/>
            <a:chOff x="443568" y="2374700"/>
            <a:chExt cx="8416636" cy="31257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B9F68DC-84C1-7D50-E912-2B5CD94F89AC}"/>
                </a:ext>
              </a:extLst>
            </p:cNvPr>
            <p:cNvGrpSpPr/>
            <p:nvPr/>
          </p:nvGrpSpPr>
          <p:grpSpPr>
            <a:xfrm>
              <a:off x="443568" y="2374700"/>
              <a:ext cx="8416636" cy="3125765"/>
              <a:chOff x="443568" y="2374700"/>
              <a:chExt cx="8416636" cy="312576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8F6E5D1-4C6C-9546-3240-EF1D175E9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863" t="12500" r="4091" b="36224"/>
              <a:stretch>
                <a:fillRect/>
              </a:stretch>
            </p:blipFill>
            <p:spPr>
              <a:xfrm>
                <a:off x="443568" y="2374700"/>
                <a:ext cx="8416636" cy="3125765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7957CB-FB3F-58F6-7183-E7D621A35BCE}"/>
                  </a:ext>
                </a:extLst>
              </p:cNvPr>
              <p:cNvSpPr txBox="1"/>
              <p:nvPr/>
            </p:nvSpPr>
            <p:spPr>
              <a:xfrm>
                <a:off x="445992" y="3143692"/>
                <a:ext cx="623454" cy="707886"/>
              </a:xfrm>
              <a:prstGeom prst="rect">
                <a:avLst/>
              </a:prstGeom>
              <a:solidFill>
                <a:srgbClr val="EBF1D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dirty="0"/>
                  <a:t>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714A2E0-0854-8E17-7AE6-3793B92928E2}"/>
                  </a:ext>
                </a:extLst>
              </p:cNvPr>
              <p:cNvSpPr txBox="1"/>
              <p:nvPr/>
            </p:nvSpPr>
            <p:spPr>
              <a:xfrm>
                <a:off x="447269" y="4271958"/>
                <a:ext cx="623454" cy="707886"/>
              </a:xfrm>
              <a:prstGeom prst="rect">
                <a:avLst/>
              </a:prstGeom>
              <a:solidFill>
                <a:srgbClr val="EBF1D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dirty="0"/>
                  <a:t>0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FD4CB5-C742-9BE9-25D5-5C91BA0F9671}"/>
                </a:ext>
              </a:extLst>
            </p:cNvPr>
            <p:cNvSpPr txBox="1"/>
            <p:nvPr/>
          </p:nvSpPr>
          <p:spPr>
            <a:xfrm>
              <a:off x="4150023" y="4337853"/>
              <a:ext cx="1014257" cy="707886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/>
                <a:t>0.5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6362DD4-52A7-2173-AAC3-1337D55F1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65A55D-978D-5920-A725-F5266B9C832F}"/>
              </a:ext>
            </a:extLst>
          </p:cNvPr>
          <p:cNvSpPr txBox="1"/>
          <p:nvPr/>
        </p:nvSpPr>
        <p:spPr>
          <a:xfrm>
            <a:off x="1340049" y="374755"/>
            <a:ext cx="7525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Complete the missing fractions and decimals on the number line.</a:t>
            </a:r>
            <a:endParaRPr lang="en-GB"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5E0AE3-5754-3642-5DF9-D9200EF11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B9606-7505-3977-CC5E-98A5C15ACDBA}"/>
              </a:ext>
            </a:extLst>
          </p:cNvPr>
          <p:cNvSpPr txBox="1"/>
          <p:nvPr/>
        </p:nvSpPr>
        <p:spPr>
          <a:xfrm>
            <a:off x="1870438" y="2822484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A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89004-E885-232F-C572-BB8CECB0DF17}"/>
              </a:ext>
            </a:extLst>
          </p:cNvPr>
          <p:cNvSpPr txBox="1"/>
          <p:nvPr/>
        </p:nvSpPr>
        <p:spPr>
          <a:xfrm>
            <a:off x="1870438" y="4511337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B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EB944-EA0A-EAF1-56A3-92EA7B740D12}"/>
              </a:ext>
            </a:extLst>
          </p:cNvPr>
          <p:cNvSpPr txBox="1"/>
          <p:nvPr/>
        </p:nvSpPr>
        <p:spPr>
          <a:xfrm>
            <a:off x="4332865" y="2822484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C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06617-FF64-F990-EC77-ED56F37F616E}"/>
              </a:ext>
            </a:extLst>
          </p:cNvPr>
          <p:cNvSpPr txBox="1"/>
          <p:nvPr/>
        </p:nvSpPr>
        <p:spPr>
          <a:xfrm>
            <a:off x="7085795" y="4511337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D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E5BB7-AE51-E9EE-2964-FA30EF20A353}"/>
              </a:ext>
            </a:extLst>
          </p:cNvPr>
          <p:cNvSpPr txBox="1"/>
          <p:nvPr/>
        </p:nvSpPr>
        <p:spPr>
          <a:xfrm>
            <a:off x="1150803" y="2701681"/>
            <a:ext cx="208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DA10CA-536E-2831-22DC-B43AEBDECBC3}"/>
              </a:ext>
            </a:extLst>
          </p:cNvPr>
          <p:cNvSpPr txBox="1"/>
          <p:nvPr/>
        </p:nvSpPr>
        <p:spPr>
          <a:xfrm>
            <a:off x="1150803" y="4634448"/>
            <a:ext cx="2085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0.25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6ECA91-5896-6FB4-7BB0-0214C5FC5474}"/>
              </a:ext>
            </a:extLst>
          </p:cNvPr>
          <p:cNvSpPr txBox="1"/>
          <p:nvPr/>
        </p:nvSpPr>
        <p:spPr>
          <a:xfrm>
            <a:off x="3608959" y="2714762"/>
            <a:ext cx="208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½</a:t>
            </a:r>
            <a:r>
              <a:rPr lang="en-GB" sz="54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D0D925-7B95-21A8-501B-63033E67E560}"/>
              </a:ext>
            </a:extLst>
          </p:cNvPr>
          <p:cNvSpPr txBox="1"/>
          <p:nvPr/>
        </p:nvSpPr>
        <p:spPr>
          <a:xfrm>
            <a:off x="6281397" y="4559941"/>
            <a:ext cx="208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0.75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46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491" name="Picture 490">
            <a:extLst>
              <a:ext uri="{FF2B5EF4-FFF2-40B4-BE49-F238E27FC236}">
                <a16:creationId xmlns:a16="http://schemas.microsoft.com/office/drawing/2014/main" id="{C9A884C7-80D9-8A03-A62B-DEB9B1157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96" name="TextBox 495">
            <a:extLst>
              <a:ext uri="{FF2B5EF4-FFF2-40B4-BE49-F238E27FC236}">
                <a16:creationId xmlns:a16="http://schemas.microsoft.com/office/drawing/2014/main" id="{C49EEF39-ADB1-B8D2-048A-9C171C21BBDF}"/>
              </a:ext>
            </a:extLst>
          </p:cNvPr>
          <p:cNvSpPr txBox="1"/>
          <p:nvPr/>
        </p:nvSpPr>
        <p:spPr>
          <a:xfrm>
            <a:off x="1103751" y="973776"/>
            <a:ext cx="6939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Complete the equivalent fractions and decimals.</a:t>
            </a:r>
            <a:endParaRPr lang="en-GB" sz="2400" dirty="0"/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88ECDC35-6942-A0D8-39DB-1ED90E9902F5}"/>
              </a:ext>
            </a:extLst>
          </p:cNvPr>
          <p:cNvSpPr txBox="1"/>
          <p:nvPr/>
        </p:nvSpPr>
        <p:spPr>
          <a:xfrm>
            <a:off x="2365363" y="1966617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0.25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E7E5BA2B-0847-344B-60ED-F360BA896BBF}"/>
              </a:ext>
            </a:extLst>
          </p:cNvPr>
          <p:cNvSpPr txBox="1"/>
          <p:nvPr/>
        </p:nvSpPr>
        <p:spPr>
          <a:xfrm>
            <a:off x="2344430" y="3355536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0.75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E3BCA979-7844-BBF7-04A1-190D1B7B8362}"/>
              </a:ext>
            </a:extLst>
          </p:cNvPr>
          <p:cNvSpPr txBox="1"/>
          <p:nvPr/>
        </p:nvSpPr>
        <p:spPr>
          <a:xfrm>
            <a:off x="2247448" y="4687725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0.25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268E22E4-D227-9BA9-4F43-FBB50697DC49}"/>
              </a:ext>
            </a:extLst>
          </p:cNvPr>
          <p:cNvSpPr txBox="1"/>
          <p:nvPr/>
        </p:nvSpPr>
        <p:spPr>
          <a:xfrm>
            <a:off x="2233291" y="6077367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0.75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5BE6BFB9-A5BB-3649-8F52-C6679DF6E5C1}"/>
              </a:ext>
            </a:extLst>
          </p:cNvPr>
          <p:cNvSpPr txBox="1"/>
          <p:nvPr/>
        </p:nvSpPr>
        <p:spPr>
          <a:xfrm>
            <a:off x="6368768" y="1814643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1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F83D6E22-C235-5420-9C6B-E95EA72B673B}"/>
              </a:ext>
            </a:extLst>
          </p:cNvPr>
          <p:cNvSpPr txBox="1"/>
          <p:nvPr/>
        </p:nvSpPr>
        <p:spPr>
          <a:xfrm>
            <a:off x="5544423" y="3183738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3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EA69F6D6-71C3-3702-A027-4570E53CF27F}"/>
              </a:ext>
            </a:extLst>
          </p:cNvPr>
          <p:cNvSpPr txBox="1"/>
          <p:nvPr/>
        </p:nvSpPr>
        <p:spPr>
          <a:xfrm>
            <a:off x="5793729" y="4687724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4085AD7C-4B68-526E-0EC2-8F863977E90D}"/>
              </a:ext>
            </a:extLst>
          </p:cNvPr>
          <p:cNvSpPr txBox="1"/>
          <p:nvPr/>
        </p:nvSpPr>
        <p:spPr>
          <a:xfrm>
            <a:off x="6347986" y="5948195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1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9855FF-7E4B-67F6-5D61-BB8331B52C0E}"/>
              </a:ext>
            </a:extLst>
          </p:cNvPr>
          <p:cNvGrpSpPr/>
          <p:nvPr/>
        </p:nvGrpSpPr>
        <p:grpSpPr>
          <a:xfrm>
            <a:off x="1258637" y="1607189"/>
            <a:ext cx="6629401" cy="5643042"/>
            <a:chOff x="1258637" y="1607189"/>
            <a:chExt cx="6629401" cy="5643042"/>
          </a:xfrm>
        </p:grpSpPr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id="{29696342-C275-26D0-C95D-1AA261117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082" t="9239" r="20636" b="11615"/>
            <a:stretch>
              <a:fillRect/>
            </a:stretch>
          </p:blipFill>
          <p:spPr>
            <a:xfrm>
              <a:off x="1258637" y="1607189"/>
              <a:ext cx="6629401" cy="5643042"/>
            </a:xfrm>
            <a:prstGeom prst="rect">
              <a:avLst/>
            </a:prstGeom>
          </p:spPr>
        </p:pic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F2EB4F43-46D6-D6E2-12A9-CD4D1E8858E5}"/>
                </a:ext>
              </a:extLst>
            </p:cNvPr>
            <p:cNvSpPr txBox="1"/>
            <p:nvPr/>
          </p:nvSpPr>
          <p:spPr>
            <a:xfrm>
              <a:off x="5327818" y="3368404"/>
              <a:ext cx="481009" cy="461665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/>
                <a:t>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90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500" grpId="0"/>
      <p:bldP spid="504" grpId="0"/>
      <p:bldP spid="505" grpId="0"/>
      <p:bldP spid="506" grpId="0"/>
      <p:bldP spid="507" grpId="0"/>
      <p:bldP spid="508" grpId="0"/>
      <p:bldP spid="5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FA255-4405-1510-DF02-D015B04A9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3223"/>
            <a:ext cx="2125446" cy="22761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1062723" y="701270"/>
            <a:ext cx="8599223" cy="2676206"/>
            <a:chOff x="2067047" y="908265"/>
            <a:chExt cx="8599223" cy="180543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2460"/>
                <a:gd name="adj2" fmla="val 46117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7616053-6A44-A243-2072-04A2C241A599}"/>
                    </a:ext>
                  </a:extLst>
                </p:cNvPr>
                <p:cNvSpPr txBox="1"/>
                <p:nvPr/>
              </p:nvSpPr>
              <p:spPr>
                <a:xfrm>
                  <a:off x="2067047" y="908265"/>
                  <a:ext cx="8599223" cy="17005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8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000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GB" sz="8000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a14:m>
                  <a:r>
                    <a:rPr lang="en-US" sz="8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&gt;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000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8000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8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</a:t>
                  </a:r>
                  <a:r>
                    <a:rPr lang="en-US" sz="6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7616053-6A44-A243-2072-04A2C241A5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7047" y="908265"/>
                  <a:ext cx="8599223" cy="1700567"/>
                </a:xfrm>
                <a:prstGeom prst="rect">
                  <a:avLst/>
                </a:prstGeom>
                <a:blipFill>
                  <a:blip r:embed="rId4"/>
                  <a:stretch>
                    <a:fillRect b="-13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251610" y="3673298"/>
            <a:ext cx="464574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False: Can you explain why?</a:t>
            </a:r>
            <a:endParaRPr lang="en-GB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1451</TotalTime>
  <Words>99</Words>
  <Application>Microsoft Office PowerPoint</Application>
  <PresentationFormat>On-screen Show (4:3)</PresentationFormat>
  <Paragraphs>45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77</cp:revision>
  <dcterms:created xsi:type="dcterms:W3CDTF">2013-01-27T09:14:16Z</dcterms:created>
  <dcterms:modified xsi:type="dcterms:W3CDTF">2026-04-02T15:39:05Z</dcterms:modified>
  <cp:category/>
</cp:coreProperties>
</file>