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3" r:id="rId2"/>
    <p:sldId id="304" r:id="rId3"/>
    <p:sldId id="257" r:id="rId4"/>
    <p:sldId id="301" r:id="rId5"/>
    <p:sldId id="302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13" y="2694039"/>
            <a:ext cx="4342816" cy="431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DFEE9-CA94-D2F4-8DB4-86BFAD401FEA}"/>
              </a:ext>
            </a:extLst>
          </p:cNvPr>
          <p:cNvSpPr txBox="1"/>
          <p:nvPr/>
        </p:nvSpPr>
        <p:spPr>
          <a:xfrm>
            <a:off x="855405" y="923965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Calculate with metric measures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06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156716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3013823" y="213714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3013823" y="456285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3013823" y="334999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3013823" y="577571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4552571" y="2181208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636145" y="3392318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422293" y="4587799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4879493" y="5860013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1670-1A39-DBD2-AA65-9332324BAFEF}"/>
              </a:ext>
            </a:extLst>
          </p:cNvPr>
          <p:cNvSpPr txBox="1"/>
          <p:nvPr/>
        </p:nvSpPr>
        <p:spPr>
          <a:xfrm>
            <a:off x="3013823" y="96834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cm = ? mm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7336-2C16-B656-9A45-E65D4E7449B7}"/>
              </a:ext>
            </a:extLst>
          </p:cNvPr>
          <p:cNvSpPr/>
          <p:nvPr/>
        </p:nvSpPr>
        <p:spPr>
          <a:xfrm>
            <a:off x="4763963" y="1018541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73A0E-FE15-7305-5E5A-7249C6D5F8E7}"/>
              </a:ext>
            </a:extLst>
          </p:cNvPr>
          <p:cNvSpPr txBox="1"/>
          <p:nvPr/>
        </p:nvSpPr>
        <p:spPr>
          <a:xfrm>
            <a:off x="997974" y="-83286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rope is </a:t>
            </a:r>
            <a:r>
              <a:rPr lang="en-US" sz="3600" b="1" dirty="0"/>
              <a:t>5 m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b="1" dirty="0"/>
              <a:t>75 cm</a:t>
            </a:r>
            <a:r>
              <a:rPr lang="en-US" sz="3600" dirty="0"/>
              <a:t> is cut off.</a:t>
            </a:r>
            <a:br>
              <a:rPr lang="en-US" sz="3600" dirty="0"/>
            </a:br>
            <a:r>
              <a:rPr lang="en-US" sz="3600" b="1" dirty="0"/>
              <a:t>How much rope is left in cm?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D10EB-1035-CE96-8741-00CA738A1ADF}"/>
              </a:ext>
            </a:extLst>
          </p:cNvPr>
          <p:cNvSpPr txBox="1"/>
          <p:nvPr/>
        </p:nvSpPr>
        <p:spPr>
          <a:xfrm>
            <a:off x="1253348" y="4597650"/>
            <a:ext cx="6826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500 - 75 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3BBD3-C40C-E419-A111-0925D05F73D8}"/>
              </a:ext>
            </a:extLst>
          </p:cNvPr>
          <p:cNvSpPr/>
          <p:nvPr/>
        </p:nvSpPr>
        <p:spPr>
          <a:xfrm>
            <a:off x="6377270" y="4111094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B3221-C823-9246-8497-942DD7A28EF3}"/>
              </a:ext>
            </a:extLst>
          </p:cNvPr>
          <p:cNvSpPr/>
          <p:nvPr/>
        </p:nvSpPr>
        <p:spPr>
          <a:xfrm>
            <a:off x="6467944" y="4369293"/>
            <a:ext cx="246957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425 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D2B3E-EA9F-217E-95BE-49442B23AF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9" t="6190" r="48095" b="54366"/>
          <a:stretch>
            <a:fillRect/>
          </a:stretch>
        </p:blipFill>
        <p:spPr>
          <a:xfrm>
            <a:off x="-88490" y="4369293"/>
            <a:ext cx="3122215" cy="2705016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25D8E4B-2DD9-1480-E695-B989A69E7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7A74A34-BD2B-1630-FD78-A7247EB122AE}"/>
              </a:ext>
            </a:extLst>
          </p:cNvPr>
          <p:cNvGrpSpPr/>
          <p:nvPr/>
        </p:nvGrpSpPr>
        <p:grpSpPr>
          <a:xfrm>
            <a:off x="2152538" y="2674379"/>
            <a:ext cx="6570068" cy="1436715"/>
            <a:chOff x="1877235" y="3064208"/>
            <a:chExt cx="6570068" cy="143671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9175BA-8BE8-34CB-C04D-E5A6DE7CD319}"/>
                </a:ext>
              </a:extLst>
            </p:cNvPr>
            <p:cNvSpPr/>
            <p:nvPr/>
          </p:nvSpPr>
          <p:spPr>
            <a:xfrm>
              <a:off x="1882515" y="3207555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DAD06-65CA-AAF7-0B98-7EC7A7A03363}"/>
                </a:ext>
              </a:extLst>
            </p:cNvPr>
            <p:cNvSpPr/>
            <p:nvPr/>
          </p:nvSpPr>
          <p:spPr>
            <a:xfrm>
              <a:off x="3971230" y="3064208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 cm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8603D0C-2320-D737-3A00-3D7451567868}"/>
                </a:ext>
              </a:extLst>
            </p:cNvPr>
            <p:cNvSpPr/>
            <p:nvPr/>
          </p:nvSpPr>
          <p:spPr>
            <a:xfrm>
              <a:off x="1877235" y="3820903"/>
              <a:ext cx="502788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8A2278-911C-6287-5D1C-01E734275535}"/>
                </a:ext>
              </a:extLst>
            </p:cNvPr>
            <p:cNvSpPr/>
            <p:nvPr/>
          </p:nvSpPr>
          <p:spPr>
            <a:xfrm>
              <a:off x="3716640" y="3793037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1C43F8C-74D9-641E-76B8-09816D0D0073}"/>
                </a:ext>
              </a:extLst>
            </p:cNvPr>
            <p:cNvSpPr/>
            <p:nvPr/>
          </p:nvSpPr>
          <p:spPr>
            <a:xfrm>
              <a:off x="6905119" y="3820903"/>
              <a:ext cx="126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32E055-3CF0-2D27-FBAF-072A66A9167B}"/>
                </a:ext>
              </a:extLst>
            </p:cNvPr>
            <p:cNvSpPr/>
            <p:nvPr/>
          </p:nvSpPr>
          <p:spPr>
            <a:xfrm>
              <a:off x="6736583" y="3726365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75cm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75B797-65BB-5452-FB5E-6FBCDD2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-255639" y="-23431"/>
            <a:ext cx="1014688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race is </a:t>
            </a:r>
            <a:r>
              <a:rPr lang="en-US" sz="3600" b="1" dirty="0"/>
              <a:t>3 km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dirty="0"/>
              <a:t>Sam has already run </a:t>
            </a:r>
            <a:r>
              <a:rPr lang="en-US" sz="3600" b="1" dirty="0"/>
              <a:t>1,450 m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How much further does he need to run in m?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407E2-CD60-520C-3ACA-A0C3AED65A52}"/>
              </a:ext>
            </a:extLst>
          </p:cNvPr>
          <p:cNvGrpSpPr/>
          <p:nvPr/>
        </p:nvGrpSpPr>
        <p:grpSpPr>
          <a:xfrm>
            <a:off x="-20404" y="4339524"/>
            <a:ext cx="8146026" cy="1447448"/>
            <a:chOff x="-20404" y="4339524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9C053-6B44-6682-3D01-4DA56C18FDF1}"/>
                </a:ext>
              </a:extLst>
            </p:cNvPr>
            <p:cNvSpPr txBox="1"/>
            <p:nvPr/>
          </p:nvSpPr>
          <p:spPr>
            <a:xfrm>
              <a:off x="-20404" y="4834876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3000 – 1450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22270-B22A-C8ED-DB51-8F550AE4FC53}"/>
                </a:ext>
              </a:extLst>
            </p:cNvPr>
            <p:cNvSpPr/>
            <p:nvPr/>
          </p:nvSpPr>
          <p:spPr>
            <a:xfrm>
              <a:off x="6309977" y="4339524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309977" y="4659726"/>
            <a:ext cx="2422609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1550m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3F12E2-BD51-F884-8606-13FA9A4BEB2B}"/>
              </a:ext>
            </a:extLst>
          </p:cNvPr>
          <p:cNvGrpSpPr/>
          <p:nvPr/>
        </p:nvGrpSpPr>
        <p:grpSpPr>
          <a:xfrm>
            <a:off x="1818437" y="2915143"/>
            <a:ext cx="6282604" cy="1424381"/>
            <a:chOff x="1794024" y="2882400"/>
            <a:chExt cx="6282604" cy="142438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DAD739B-81B4-0DDE-89C2-761DF71F133F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46F2-5A5F-37EF-DF84-7DFC975FA13C}"/>
                </a:ext>
              </a:extLst>
            </p:cNvPr>
            <p:cNvSpPr/>
            <p:nvPr/>
          </p:nvSpPr>
          <p:spPr>
            <a:xfrm>
              <a:off x="3882739" y="2882400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3000 m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C72D1A-0C40-C3CA-F6E5-FCBE1245C5C9}"/>
                </a:ext>
              </a:extLst>
            </p:cNvPr>
            <p:cNvGrpSpPr/>
            <p:nvPr/>
          </p:nvGrpSpPr>
          <p:grpSpPr>
            <a:xfrm>
              <a:off x="3499464" y="3598895"/>
              <a:ext cx="4577164" cy="707886"/>
              <a:chOff x="1788745" y="3611229"/>
              <a:chExt cx="4577164" cy="7078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B499365-DE89-F751-CCC2-8FB90128C93E}"/>
                  </a:ext>
                </a:extLst>
              </p:cNvPr>
              <p:cNvSpPr/>
              <p:nvPr/>
            </p:nvSpPr>
            <p:spPr>
              <a:xfrm>
                <a:off x="1788745" y="3639095"/>
                <a:ext cx="457716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5A5F031-5C6D-B3E0-53F8-0EC8DCD257CC}"/>
                  </a:ext>
                </a:extLst>
              </p:cNvPr>
              <p:cNvSpPr/>
              <p:nvPr/>
            </p:nvSpPr>
            <p:spPr>
              <a:xfrm>
                <a:off x="3353313" y="3611229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DA4C04-D808-9EF7-2D21-8D48673436E4}"/>
                </a:ext>
              </a:extLst>
            </p:cNvPr>
            <p:cNvGrpSpPr/>
            <p:nvPr/>
          </p:nvGrpSpPr>
          <p:grpSpPr>
            <a:xfrm>
              <a:off x="1794024" y="3534400"/>
              <a:ext cx="1735133" cy="707886"/>
              <a:chOff x="6365908" y="3553584"/>
              <a:chExt cx="1735133" cy="70788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2294892-374B-7FB7-62C5-616731913645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86E9BA-45CD-9AF8-F221-26E2C5ADE4C3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1450m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6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5FEAEF-AAC7-7F8B-A103-D1733796D8F0}"/>
              </a:ext>
            </a:extLst>
          </p:cNvPr>
          <p:cNvGrpSpPr/>
          <p:nvPr/>
        </p:nvGrpSpPr>
        <p:grpSpPr>
          <a:xfrm>
            <a:off x="-152004" y="4437077"/>
            <a:ext cx="8146026" cy="1447448"/>
            <a:chOff x="-152004" y="4437077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72710-E827-0B8E-B9FC-CC76441C0D9F}"/>
                </a:ext>
              </a:extLst>
            </p:cNvPr>
            <p:cNvSpPr txBox="1"/>
            <p:nvPr/>
          </p:nvSpPr>
          <p:spPr>
            <a:xfrm>
              <a:off x="-152004" y="4929177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1500 + 750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3A62-3794-1FE3-4AE2-E5BAB0532FC8}"/>
                </a:ext>
              </a:extLst>
            </p:cNvPr>
            <p:cNvSpPr/>
            <p:nvPr/>
          </p:nvSpPr>
          <p:spPr>
            <a:xfrm>
              <a:off x="5978368" y="4437077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5988200" y="4671063"/>
            <a:ext cx="2330244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2250g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068204" y="141629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bag of flour weighs </a:t>
            </a:r>
            <a:r>
              <a:rPr lang="en-US" sz="3600" b="1" dirty="0"/>
              <a:t>1.5 kg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A bag of sugar weighs </a:t>
            </a:r>
            <a:r>
              <a:rPr lang="en-US" sz="3600" b="1" dirty="0"/>
              <a:t>750 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What is the total mass in grams?</a:t>
            </a:r>
            <a:endParaRPr lang="en-GB" sz="3600" dirty="0"/>
          </a:p>
        </p:txBody>
      </p: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6660C8F-2289-8759-193F-327A4EE5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DB4A4E-8926-8B88-31C7-5DD7B0D86DB1}"/>
              </a:ext>
            </a:extLst>
          </p:cNvPr>
          <p:cNvGrpSpPr/>
          <p:nvPr/>
        </p:nvGrpSpPr>
        <p:grpSpPr>
          <a:xfrm>
            <a:off x="2084647" y="2939698"/>
            <a:ext cx="6282604" cy="1428405"/>
            <a:chOff x="1794024" y="2853715"/>
            <a:chExt cx="6282604" cy="14284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1CCD2C5-013E-AE9C-61AD-CF20C00E6F18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BA7212-C96D-C912-C2C1-53B2A4842406}"/>
                </a:ext>
              </a:extLst>
            </p:cNvPr>
            <p:cNvSpPr/>
            <p:nvPr/>
          </p:nvSpPr>
          <p:spPr>
            <a:xfrm>
              <a:off x="3814595" y="2853715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? 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2316F9-B79D-8051-A8D6-F061A78634F8}"/>
                </a:ext>
              </a:extLst>
            </p:cNvPr>
            <p:cNvGrpSpPr/>
            <p:nvPr/>
          </p:nvGrpSpPr>
          <p:grpSpPr>
            <a:xfrm>
              <a:off x="6169100" y="3626761"/>
              <a:ext cx="1907528" cy="599768"/>
              <a:chOff x="4458381" y="3639095"/>
              <a:chExt cx="1907528" cy="59976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B2D5BC-0662-1469-F0A8-0BE21A483867}"/>
                  </a:ext>
                </a:extLst>
              </p:cNvPr>
              <p:cNvSpPr/>
              <p:nvPr/>
            </p:nvSpPr>
            <p:spPr>
              <a:xfrm>
                <a:off x="4458381" y="3639095"/>
                <a:ext cx="190752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E03A82-2A33-4E53-CF87-FB5AAD189006}"/>
                  </a:ext>
                </a:extLst>
              </p:cNvPr>
              <p:cNvSpPr/>
              <p:nvPr/>
            </p:nvSpPr>
            <p:spPr>
              <a:xfrm>
                <a:off x="4556785" y="3653621"/>
                <a:ext cx="171072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750g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538F80-1B60-3F9E-A9A8-6B72BFE66B80}"/>
                </a:ext>
              </a:extLst>
            </p:cNvPr>
            <p:cNvGrpSpPr/>
            <p:nvPr/>
          </p:nvGrpSpPr>
          <p:grpSpPr>
            <a:xfrm>
              <a:off x="1794024" y="3512679"/>
              <a:ext cx="4375076" cy="769441"/>
              <a:chOff x="6365908" y="3531863"/>
              <a:chExt cx="4375076" cy="76944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48259F2-CE7E-B7ED-8C03-9B52723580E0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437507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394801-F7DD-976D-E486-D12183ACB914}"/>
                  </a:ext>
                </a:extLst>
              </p:cNvPr>
              <p:cNvSpPr/>
              <p:nvPr/>
            </p:nvSpPr>
            <p:spPr>
              <a:xfrm>
                <a:off x="7720536" y="3531863"/>
                <a:ext cx="171072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1500g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7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2089008" y="361945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 jug contains </a:t>
            </a:r>
            <a:r>
              <a:rPr lang="en-US" sz="3600" b="1" dirty="0"/>
              <a:t>1.5 </a:t>
            </a:r>
            <a:r>
              <a:rPr lang="en-US" sz="3600" b="1" dirty="0" err="1"/>
              <a:t>litres</a:t>
            </a:r>
            <a:r>
              <a:rPr lang="en-US" sz="3600" dirty="0"/>
              <a:t> of juice.</a:t>
            </a:r>
            <a:br>
              <a:rPr lang="en-US" sz="3600" dirty="0"/>
            </a:br>
            <a:r>
              <a:rPr lang="en-US" sz="3600" b="1" dirty="0"/>
              <a:t>350 ml</a:t>
            </a:r>
            <a:r>
              <a:rPr lang="en-US" sz="3600" dirty="0"/>
              <a:t> is poured into cups.</a:t>
            </a:r>
            <a:br>
              <a:rPr lang="en-US" sz="3600" dirty="0"/>
            </a:br>
            <a:r>
              <a:rPr lang="en-US" sz="3600" b="1" dirty="0"/>
              <a:t>How much juice is left in ml?</a:t>
            </a:r>
            <a:endParaRPr lang="en-US" sz="3600" dirty="0"/>
          </a:p>
        </p:txBody>
      </p: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1FC3657-ECF3-21F6-F274-577BA2DB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2FA745-AE18-51A0-9A27-2BA25345FEEC}"/>
              </a:ext>
            </a:extLst>
          </p:cNvPr>
          <p:cNvGrpSpPr/>
          <p:nvPr/>
        </p:nvGrpSpPr>
        <p:grpSpPr>
          <a:xfrm>
            <a:off x="1605655" y="3392736"/>
            <a:ext cx="6469070" cy="1436715"/>
            <a:chOff x="1877236" y="3064208"/>
            <a:chExt cx="6469070" cy="14367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74A5E4-493C-7E87-09C5-D4A8E7C1CC08}"/>
                </a:ext>
              </a:extLst>
            </p:cNvPr>
            <p:cNvSpPr/>
            <p:nvPr/>
          </p:nvSpPr>
          <p:spPr>
            <a:xfrm>
              <a:off x="1882515" y="3207555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C156A-9347-01C7-764E-CC9A3422A7F1}"/>
                </a:ext>
              </a:extLst>
            </p:cNvPr>
            <p:cNvSpPr/>
            <p:nvPr/>
          </p:nvSpPr>
          <p:spPr>
            <a:xfrm>
              <a:off x="3971230" y="3064208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1EB803-0DA8-D162-FF7E-2E798CB53A2E}"/>
                </a:ext>
              </a:extLst>
            </p:cNvPr>
            <p:cNvSpPr/>
            <p:nvPr/>
          </p:nvSpPr>
          <p:spPr>
            <a:xfrm>
              <a:off x="1877236" y="3820903"/>
              <a:ext cx="4859348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17D708-0A5F-C54E-7104-6BFE78BC63C0}"/>
                </a:ext>
              </a:extLst>
            </p:cNvPr>
            <p:cNvSpPr/>
            <p:nvPr/>
          </p:nvSpPr>
          <p:spPr>
            <a:xfrm>
              <a:off x="3716640" y="3793037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5F986C5-4B78-3BC7-9F02-B96CF6CF993E}"/>
                </a:ext>
              </a:extLst>
            </p:cNvPr>
            <p:cNvSpPr/>
            <p:nvPr/>
          </p:nvSpPr>
          <p:spPr>
            <a:xfrm>
              <a:off x="6736584" y="3820903"/>
              <a:ext cx="142853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2B5E9C-35BF-4AD3-485F-95844F2A92F7}"/>
                </a:ext>
              </a:extLst>
            </p:cNvPr>
            <p:cNvSpPr/>
            <p:nvPr/>
          </p:nvSpPr>
          <p:spPr>
            <a:xfrm>
              <a:off x="6635586" y="3726365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350ml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6B48A-ABD4-3E53-F94C-3548BFA6D1D3}"/>
              </a:ext>
            </a:extLst>
          </p:cNvPr>
          <p:cNvGrpSpPr/>
          <p:nvPr/>
        </p:nvGrpSpPr>
        <p:grpSpPr>
          <a:xfrm>
            <a:off x="-152004" y="4759910"/>
            <a:ext cx="8146026" cy="1447448"/>
            <a:chOff x="-152004" y="4759910"/>
            <a:chExt cx="8146026" cy="1447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3B8CE7-9D7E-0FBF-8E89-8C71FAC6F79A}"/>
                </a:ext>
              </a:extLst>
            </p:cNvPr>
            <p:cNvSpPr txBox="1"/>
            <p:nvPr/>
          </p:nvSpPr>
          <p:spPr>
            <a:xfrm>
              <a:off x="-152004" y="525201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1500 - 350 =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0548C1-F1D4-96FB-C495-148880E6EE1E}"/>
                </a:ext>
              </a:extLst>
            </p:cNvPr>
            <p:cNvSpPr/>
            <p:nvPr/>
          </p:nvSpPr>
          <p:spPr>
            <a:xfrm>
              <a:off x="5978368" y="475991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E9D53-7680-E0BE-16AA-33F72302C58D}"/>
              </a:ext>
            </a:extLst>
          </p:cNvPr>
          <p:cNvSpPr/>
          <p:nvPr/>
        </p:nvSpPr>
        <p:spPr>
          <a:xfrm>
            <a:off x="5965312" y="5061903"/>
            <a:ext cx="268672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1150 ml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1393</TotalTime>
  <Words>193</Words>
  <Application>Microsoft Office PowerPoint</Application>
  <PresentationFormat>On-screen Show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2026-04-10T07:11:22Z</dcterms:modified>
  <cp:category/>
</cp:coreProperties>
</file>