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98" r:id="rId2"/>
    <p:sldId id="307" r:id="rId3"/>
    <p:sldId id="302" r:id="rId4"/>
    <p:sldId id="303" r:id="rId5"/>
    <p:sldId id="308" r:id="rId6"/>
    <p:sldId id="30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1182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10/04/2026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72668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31856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6" name="Picture 5" descr="A cartoon of a wizard hat&#10;&#10;AI-generated content may be incorrect.">
            <a:extLst>
              <a:ext uri="{FF2B5EF4-FFF2-40B4-BE49-F238E27FC236}">
                <a16:creationId xmlns:a16="http://schemas.microsoft.com/office/drawing/2014/main" id="{4C444983-E5A3-4DE6-79E4-30D5E97EC6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3703" y="2899530"/>
            <a:ext cx="4718082" cy="39584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9F3260-325A-F110-BC0E-8BE6B4601FB0}"/>
              </a:ext>
            </a:extLst>
          </p:cNvPr>
          <p:cNvSpPr txBox="1"/>
          <p:nvPr/>
        </p:nvSpPr>
        <p:spPr>
          <a:xfrm>
            <a:off x="855405" y="923965"/>
            <a:ext cx="79247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Calculate with metric measures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1957243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5A6FA6E-6E9D-1440-16AA-D29C2217C8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45E9004D-4B23-7C0A-C74C-52B2FD25BF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047D47E-E324-00F8-13CD-E067E3DDF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49F0B0-9D61-E251-1101-02DF127F28DF}"/>
              </a:ext>
            </a:extLst>
          </p:cNvPr>
          <p:cNvSpPr txBox="1"/>
          <p:nvPr/>
        </p:nvSpPr>
        <p:spPr>
          <a:xfrm>
            <a:off x="797293" y="156716"/>
            <a:ext cx="83118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/>
              <a:t>Recap: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AE499B-C750-D841-AB4A-52AFC1607EF3}"/>
              </a:ext>
            </a:extLst>
          </p:cNvPr>
          <p:cNvSpPr txBox="1"/>
          <p:nvPr/>
        </p:nvSpPr>
        <p:spPr>
          <a:xfrm>
            <a:off x="2313512" y="2094948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/>
              <a:t>3 m = ? cm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A1DC83-DEE7-7795-6BF5-5CD640FBA4BC}"/>
              </a:ext>
            </a:extLst>
          </p:cNvPr>
          <p:cNvSpPr txBox="1"/>
          <p:nvPr/>
        </p:nvSpPr>
        <p:spPr>
          <a:xfrm>
            <a:off x="2313512" y="4520666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/>
              <a:t>4.9 L = ? ml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0E250C-01A8-ADFC-28C2-24F9F619F245}"/>
              </a:ext>
            </a:extLst>
          </p:cNvPr>
          <p:cNvSpPr txBox="1"/>
          <p:nvPr/>
        </p:nvSpPr>
        <p:spPr>
          <a:xfrm>
            <a:off x="2313512" y="3307807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/>
              <a:t>2.3 kg = ? 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8AECC2-4509-353B-867C-5E39C6ADEB2B}"/>
              </a:ext>
            </a:extLst>
          </p:cNvPr>
          <p:cNvSpPr txBox="1"/>
          <p:nvPr/>
        </p:nvSpPr>
        <p:spPr>
          <a:xfrm>
            <a:off x="2313512" y="5733525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/>
              <a:t>10 km = ? m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F5AB1D-590A-8C5C-95AE-00A9F2EA7F66}"/>
              </a:ext>
            </a:extLst>
          </p:cNvPr>
          <p:cNvSpPr/>
          <p:nvPr/>
        </p:nvSpPr>
        <p:spPr>
          <a:xfrm>
            <a:off x="3951529" y="2187330"/>
            <a:ext cx="2249367" cy="746358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300 cm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0B610E-F819-B387-450C-A26BDA7D93D3}"/>
              </a:ext>
            </a:extLst>
          </p:cNvPr>
          <p:cNvSpPr/>
          <p:nvPr/>
        </p:nvSpPr>
        <p:spPr>
          <a:xfrm>
            <a:off x="4396437" y="3376139"/>
            <a:ext cx="2249367" cy="746358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2300 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3CBD99B-2987-92F9-4DBD-B3DA30F86158}"/>
              </a:ext>
            </a:extLst>
          </p:cNvPr>
          <p:cNvSpPr/>
          <p:nvPr/>
        </p:nvSpPr>
        <p:spPr>
          <a:xfrm>
            <a:off x="4135883" y="4570646"/>
            <a:ext cx="2509921" cy="746358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4900 ml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F92E7CD-E05D-0738-F98D-810572B85227}"/>
              </a:ext>
            </a:extLst>
          </p:cNvPr>
          <p:cNvSpPr/>
          <p:nvPr/>
        </p:nvSpPr>
        <p:spPr>
          <a:xfrm>
            <a:off x="4508161" y="5748845"/>
            <a:ext cx="2967121" cy="746358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10,000 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F91670-1A39-DBD2-AA65-9332324BAFEF}"/>
              </a:ext>
            </a:extLst>
          </p:cNvPr>
          <p:cNvSpPr txBox="1"/>
          <p:nvPr/>
        </p:nvSpPr>
        <p:spPr>
          <a:xfrm>
            <a:off x="2313512" y="926157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dirty="0"/>
              <a:t>1.5 cm = ? mm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FA7336-2C16-B656-9A45-E65D4E7449B7}"/>
              </a:ext>
            </a:extLst>
          </p:cNvPr>
          <p:cNvSpPr/>
          <p:nvPr/>
        </p:nvSpPr>
        <p:spPr>
          <a:xfrm>
            <a:off x="4636145" y="994489"/>
            <a:ext cx="2249367" cy="746358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15 mm</a:t>
            </a:r>
          </a:p>
        </p:txBody>
      </p:sp>
    </p:spTree>
    <p:extLst>
      <p:ext uri="{BB962C8B-B14F-4D97-AF65-F5344CB8AC3E}">
        <p14:creationId xmlns:p14="http://schemas.microsoft.com/office/powerpoint/2010/main" val="366428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19" grpId="0" animBg="1"/>
      <p:bldP spid="21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1F7A6A-4673-109A-26E1-AE4E450BA6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23A20A51-A842-4C68-F53F-D1C27A430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75FEAEF-AAC7-7F8B-A103-D1733796D8F0}"/>
              </a:ext>
            </a:extLst>
          </p:cNvPr>
          <p:cNvGrpSpPr/>
          <p:nvPr/>
        </p:nvGrpSpPr>
        <p:grpSpPr>
          <a:xfrm>
            <a:off x="-152004" y="4437077"/>
            <a:ext cx="8146026" cy="1447448"/>
            <a:chOff x="-152004" y="4437077"/>
            <a:chExt cx="8146026" cy="144744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2C72710-E827-0B8E-B9FC-CC76441C0D9F}"/>
                </a:ext>
              </a:extLst>
            </p:cNvPr>
            <p:cNvSpPr txBox="1"/>
            <p:nvPr/>
          </p:nvSpPr>
          <p:spPr>
            <a:xfrm>
              <a:off x="-152004" y="4929177"/>
              <a:ext cx="814602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5400" dirty="0">
                  <a:latin typeface="Arial Rounded MT Bold" panose="020F0704030504030204" pitchFamily="34" charset="0"/>
                </a:rPr>
                <a:t>2500 + 500 =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D223A62-3794-1FE3-4AE2-E5BAB0532FC8}"/>
                </a:ext>
              </a:extLst>
            </p:cNvPr>
            <p:cNvSpPr/>
            <p:nvPr/>
          </p:nvSpPr>
          <p:spPr>
            <a:xfrm>
              <a:off x="5978368" y="4437077"/>
              <a:ext cx="1159518" cy="14474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05873445-C774-91AD-733A-234DC0BE4766}"/>
              </a:ext>
            </a:extLst>
          </p:cNvPr>
          <p:cNvSpPr/>
          <p:nvPr/>
        </p:nvSpPr>
        <p:spPr>
          <a:xfrm>
            <a:off x="6091846" y="4671803"/>
            <a:ext cx="2330244" cy="1077796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3000g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1CE193-2BDA-89A7-60FF-987BF44F29E7}"/>
              </a:ext>
            </a:extLst>
          </p:cNvPr>
          <p:cNvSpPr txBox="1"/>
          <p:nvPr/>
        </p:nvSpPr>
        <p:spPr>
          <a:xfrm>
            <a:off x="1068204" y="141629"/>
            <a:ext cx="8146026" cy="2499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A bag of potatoes weighs </a:t>
            </a:r>
            <a:r>
              <a:rPr lang="en-US" sz="3600" b="1" dirty="0"/>
              <a:t>2.5 kg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dirty="0"/>
              <a:t>A bag of carrots weighs </a:t>
            </a:r>
            <a:r>
              <a:rPr lang="en-US" sz="3600" b="1" dirty="0"/>
              <a:t>500 g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b="1" dirty="0"/>
              <a:t>What is the total mass in grams?</a:t>
            </a:r>
            <a:endParaRPr lang="en-GB" sz="36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2DB4A4E-8926-8B88-31C7-5DD7B0D86DB1}"/>
              </a:ext>
            </a:extLst>
          </p:cNvPr>
          <p:cNvGrpSpPr/>
          <p:nvPr/>
        </p:nvGrpSpPr>
        <p:grpSpPr>
          <a:xfrm>
            <a:off x="2084647" y="2939698"/>
            <a:ext cx="6282604" cy="1428405"/>
            <a:chOff x="1794024" y="2853715"/>
            <a:chExt cx="6282604" cy="142840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1CCD2C5-013E-AE9C-61AD-CF20C00E6F18}"/>
                </a:ext>
              </a:extLst>
            </p:cNvPr>
            <p:cNvSpPr/>
            <p:nvPr/>
          </p:nvSpPr>
          <p:spPr>
            <a:xfrm>
              <a:off x="1794024" y="3025747"/>
              <a:ext cx="6282604" cy="599768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EBA7212-C96D-C912-C2C1-53B2A4842406}"/>
                </a:ext>
              </a:extLst>
            </p:cNvPr>
            <p:cNvSpPr/>
            <p:nvPr/>
          </p:nvSpPr>
          <p:spPr>
            <a:xfrm>
              <a:off x="3814595" y="2853715"/>
              <a:ext cx="228636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? 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902316F9-B79D-8051-A8D6-F061A78634F8}"/>
                </a:ext>
              </a:extLst>
            </p:cNvPr>
            <p:cNvGrpSpPr/>
            <p:nvPr/>
          </p:nvGrpSpPr>
          <p:grpSpPr>
            <a:xfrm>
              <a:off x="6169100" y="3626761"/>
              <a:ext cx="1907528" cy="599768"/>
              <a:chOff x="4458381" y="3639095"/>
              <a:chExt cx="1907528" cy="599768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A2B2D5BC-0662-1469-F0A8-0BE21A483867}"/>
                  </a:ext>
                </a:extLst>
              </p:cNvPr>
              <p:cNvSpPr/>
              <p:nvPr/>
            </p:nvSpPr>
            <p:spPr>
              <a:xfrm>
                <a:off x="4458381" y="3639095"/>
                <a:ext cx="1907528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3E03A82-2A33-4E53-CF87-FB5AAD189006}"/>
                  </a:ext>
                </a:extLst>
              </p:cNvPr>
              <p:cNvSpPr/>
              <p:nvPr/>
            </p:nvSpPr>
            <p:spPr>
              <a:xfrm>
                <a:off x="4556785" y="3653621"/>
                <a:ext cx="1710720" cy="58477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2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500g</a:t>
                </a:r>
                <a:r>
                  <a:rPr lang="en-US" sz="32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C538F80-1B60-3F9E-A9A8-6B72BFE66B80}"/>
                </a:ext>
              </a:extLst>
            </p:cNvPr>
            <p:cNvGrpSpPr/>
            <p:nvPr/>
          </p:nvGrpSpPr>
          <p:grpSpPr>
            <a:xfrm>
              <a:off x="1794024" y="3512679"/>
              <a:ext cx="4375076" cy="769441"/>
              <a:chOff x="6365908" y="3531863"/>
              <a:chExt cx="4375076" cy="769441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648259F2-CE7E-B7ED-8C03-9B52723580E0}"/>
                  </a:ext>
                </a:extLst>
              </p:cNvPr>
              <p:cNvSpPr/>
              <p:nvPr/>
            </p:nvSpPr>
            <p:spPr>
              <a:xfrm>
                <a:off x="6365908" y="3639095"/>
                <a:ext cx="4375076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5394801-F7DD-976D-E486-D12183ACB914}"/>
                  </a:ext>
                </a:extLst>
              </p:cNvPr>
              <p:cNvSpPr/>
              <p:nvPr/>
            </p:nvSpPr>
            <p:spPr>
              <a:xfrm>
                <a:off x="7720536" y="3531863"/>
                <a:ext cx="1710720" cy="76944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32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2500g</a:t>
                </a:r>
                <a:r>
                  <a:rPr lang="en-US" sz="4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  <p:pic>
        <p:nvPicPr>
          <p:cNvPr id="5" name="Picture 4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C318A4D2-BD97-FBF0-A5DD-8DD42AC593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78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F1835A-B664-F595-E66D-B9637721C9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89135E-AA12-CF6E-166F-B87DCE28DA22}"/>
              </a:ext>
            </a:extLst>
          </p:cNvPr>
          <p:cNvSpPr txBox="1"/>
          <p:nvPr/>
        </p:nvSpPr>
        <p:spPr>
          <a:xfrm>
            <a:off x="2089008" y="361945"/>
            <a:ext cx="8146026" cy="2499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A jug contains </a:t>
            </a:r>
            <a:r>
              <a:rPr lang="en-US" sz="3600" b="1" dirty="0"/>
              <a:t>2 </a:t>
            </a:r>
            <a:r>
              <a:rPr lang="en-US" sz="3600" b="1" dirty="0" err="1"/>
              <a:t>litres</a:t>
            </a:r>
            <a:r>
              <a:rPr lang="en-US" sz="3600" dirty="0"/>
              <a:t> of juice.</a:t>
            </a:r>
            <a:br>
              <a:rPr lang="en-US" sz="3600" dirty="0"/>
            </a:br>
            <a:r>
              <a:rPr lang="en-US" sz="3600" b="1" dirty="0"/>
              <a:t>250 ml</a:t>
            </a:r>
            <a:r>
              <a:rPr lang="en-US" sz="3600" dirty="0"/>
              <a:t> is poured into cups.</a:t>
            </a:r>
            <a:br>
              <a:rPr lang="en-US" sz="3600" dirty="0"/>
            </a:br>
            <a:r>
              <a:rPr lang="en-US" sz="3600" b="1" dirty="0"/>
              <a:t>How much juice is left in ml?</a:t>
            </a:r>
            <a:endParaRPr lang="en-US" sz="36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52FA745-AE18-51A0-9A27-2BA25345FEEC}"/>
              </a:ext>
            </a:extLst>
          </p:cNvPr>
          <p:cNvGrpSpPr/>
          <p:nvPr/>
        </p:nvGrpSpPr>
        <p:grpSpPr>
          <a:xfrm>
            <a:off x="1605655" y="3392736"/>
            <a:ext cx="6469070" cy="1436715"/>
            <a:chOff x="1877236" y="3064208"/>
            <a:chExt cx="6469070" cy="1436715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274A5E4-493C-7E87-09C5-D4A8E7C1CC08}"/>
                </a:ext>
              </a:extLst>
            </p:cNvPr>
            <p:cNvSpPr/>
            <p:nvPr/>
          </p:nvSpPr>
          <p:spPr>
            <a:xfrm>
              <a:off x="1882515" y="3207555"/>
              <a:ext cx="6282604" cy="599768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43C156A-9347-01C7-764E-CC9A3422A7F1}"/>
                </a:ext>
              </a:extLst>
            </p:cNvPr>
            <p:cNvSpPr/>
            <p:nvPr/>
          </p:nvSpPr>
          <p:spPr>
            <a:xfrm>
              <a:off x="3971230" y="3064208"/>
              <a:ext cx="228636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2000 ml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7A1EB803-0DA8-D162-FF7E-2E798CB53A2E}"/>
                </a:ext>
              </a:extLst>
            </p:cNvPr>
            <p:cNvSpPr/>
            <p:nvPr/>
          </p:nvSpPr>
          <p:spPr>
            <a:xfrm>
              <a:off x="1877236" y="3820903"/>
              <a:ext cx="4859348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917D708-0A5F-C54E-7104-6BFE78BC63C0}"/>
                </a:ext>
              </a:extLst>
            </p:cNvPr>
            <p:cNvSpPr/>
            <p:nvPr/>
          </p:nvSpPr>
          <p:spPr>
            <a:xfrm>
              <a:off x="3716640" y="3793037"/>
              <a:ext cx="1710720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 </a:t>
              </a:r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5F986C5-4B78-3BC7-9F02-B96CF6CF993E}"/>
                </a:ext>
              </a:extLst>
            </p:cNvPr>
            <p:cNvSpPr/>
            <p:nvPr/>
          </p:nvSpPr>
          <p:spPr>
            <a:xfrm>
              <a:off x="6736584" y="3820903"/>
              <a:ext cx="1428535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B2B5E9C-35BF-4AD3-485F-95844F2A92F7}"/>
                </a:ext>
              </a:extLst>
            </p:cNvPr>
            <p:cNvSpPr/>
            <p:nvPr/>
          </p:nvSpPr>
          <p:spPr>
            <a:xfrm>
              <a:off x="6635586" y="3726365"/>
              <a:ext cx="1710720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250ml</a:t>
              </a:r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116B48A-ABD4-3E53-F94C-3548BFA6D1D3}"/>
              </a:ext>
            </a:extLst>
          </p:cNvPr>
          <p:cNvGrpSpPr/>
          <p:nvPr/>
        </p:nvGrpSpPr>
        <p:grpSpPr>
          <a:xfrm>
            <a:off x="-152004" y="4759910"/>
            <a:ext cx="8146026" cy="1447448"/>
            <a:chOff x="-152004" y="4759910"/>
            <a:chExt cx="8146026" cy="144744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D3B8CE7-9D7E-0FBF-8E89-8C71FAC6F79A}"/>
                </a:ext>
              </a:extLst>
            </p:cNvPr>
            <p:cNvSpPr txBox="1"/>
            <p:nvPr/>
          </p:nvSpPr>
          <p:spPr>
            <a:xfrm>
              <a:off x="-152004" y="5252010"/>
              <a:ext cx="814602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5400" dirty="0">
                  <a:latin typeface="Arial Rounded MT Bold" panose="020F0704030504030204" pitchFamily="34" charset="0"/>
                </a:rPr>
                <a:t>2000 - 250 = 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30548C1-F1D4-96FB-C495-148880E6EE1E}"/>
                </a:ext>
              </a:extLst>
            </p:cNvPr>
            <p:cNvSpPr/>
            <p:nvPr/>
          </p:nvSpPr>
          <p:spPr>
            <a:xfrm>
              <a:off x="5978368" y="4759910"/>
              <a:ext cx="1159518" cy="14474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69AE9D53-7680-E0BE-16AA-33F72302C58D}"/>
              </a:ext>
            </a:extLst>
          </p:cNvPr>
          <p:cNvSpPr/>
          <p:nvPr/>
        </p:nvSpPr>
        <p:spPr>
          <a:xfrm>
            <a:off x="5965312" y="5061903"/>
            <a:ext cx="2686727" cy="1077796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1750 ml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77D47538-A001-2110-F06A-E8C6572936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406E98-8805-C91A-9309-CEFE3C2BE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99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A373A0E-FE15-7305-5E5A-7249C6D5F8E7}"/>
              </a:ext>
            </a:extLst>
          </p:cNvPr>
          <p:cNvSpPr txBox="1"/>
          <p:nvPr/>
        </p:nvSpPr>
        <p:spPr>
          <a:xfrm>
            <a:off x="997974" y="-83286"/>
            <a:ext cx="8146026" cy="2499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A rope is </a:t>
            </a:r>
            <a:r>
              <a:rPr lang="en-US" sz="3600" b="1" dirty="0"/>
              <a:t>10 m</a:t>
            </a:r>
            <a:r>
              <a:rPr lang="en-US" sz="3600" dirty="0"/>
              <a:t> long.</a:t>
            </a:r>
            <a:br>
              <a:rPr lang="en-US" sz="3600" dirty="0"/>
            </a:br>
            <a:r>
              <a:rPr lang="en-US" sz="3600" b="1" dirty="0"/>
              <a:t>400 cm</a:t>
            </a:r>
            <a:r>
              <a:rPr lang="en-US" sz="3600" dirty="0"/>
              <a:t> is cut off.</a:t>
            </a:r>
            <a:br>
              <a:rPr lang="en-US" sz="3600" dirty="0"/>
            </a:br>
            <a:r>
              <a:rPr lang="en-US" sz="3600" b="1" dirty="0"/>
              <a:t>How much rope is left in cm?</a:t>
            </a:r>
            <a:endParaRPr lang="en-GB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0D10EB-1035-CE96-8741-00CA738A1ADF}"/>
              </a:ext>
            </a:extLst>
          </p:cNvPr>
          <p:cNvSpPr txBox="1"/>
          <p:nvPr/>
        </p:nvSpPr>
        <p:spPr>
          <a:xfrm>
            <a:off x="896089" y="4542874"/>
            <a:ext cx="68262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>
                <a:latin typeface="Arial Rounded MT Bold" panose="020F0704030504030204" pitchFamily="34" charset="0"/>
              </a:rPr>
              <a:t>1000 - 400  =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E3BBD3-C40C-E419-A111-0925D05F73D8}"/>
              </a:ext>
            </a:extLst>
          </p:cNvPr>
          <p:cNvSpPr/>
          <p:nvPr/>
        </p:nvSpPr>
        <p:spPr>
          <a:xfrm>
            <a:off x="6377270" y="4111094"/>
            <a:ext cx="1159518" cy="14474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6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1B3221-C823-9246-8497-942DD7A28EF3}"/>
              </a:ext>
            </a:extLst>
          </p:cNvPr>
          <p:cNvSpPr/>
          <p:nvPr/>
        </p:nvSpPr>
        <p:spPr>
          <a:xfrm>
            <a:off x="6467944" y="4369293"/>
            <a:ext cx="2469577" cy="1077796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600 cm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7A74A34-BD2B-1630-FD78-A7247EB122AE}"/>
              </a:ext>
            </a:extLst>
          </p:cNvPr>
          <p:cNvGrpSpPr/>
          <p:nvPr/>
        </p:nvGrpSpPr>
        <p:grpSpPr>
          <a:xfrm>
            <a:off x="2152539" y="2681302"/>
            <a:ext cx="6287884" cy="1429792"/>
            <a:chOff x="1877236" y="3071131"/>
            <a:chExt cx="6287884" cy="1429792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589175BA-8BE8-34CB-C04D-E5A6DE7CD319}"/>
                </a:ext>
              </a:extLst>
            </p:cNvPr>
            <p:cNvSpPr/>
            <p:nvPr/>
          </p:nvSpPr>
          <p:spPr>
            <a:xfrm>
              <a:off x="1882515" y="3207555"/>
              <a:ext cx="6282604" cy="599768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81DAD06-65CA-AAF7-0B98-7EC7A7A03363}"/>
                </a:ext>
              </a:extLst>
            </p:cNvPr>
            <p:cNvSpPr/>
            <p:nvPr/>
          </p:nvSpPr>
          <p:spPr>
            <a:xfrm>
              <a:off x="3766687" y="3071131"/>
              <a:ext cx="3157157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1000 cm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28603D0C-2320-D737-3A00-3D7451567868}"/>
                </a:ext>
              </a:extLst>
            </p:cNvPr>
            <p:cNvSpPr/>
            <p:nvPr/>
          </p:nvSpPr>
          <p:spPr>
            <a:xfrm>
              <a:off x="1877236" y="3820903"/>
              <a:ext cx="4224731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8A2278-911C-6287-5D1C-01E734275535}"/>
                </a:ext>
              </a:extLst>
            </p:cNvPr>
            <p:cNvSpPr/>
            <p:nvPr/>
          </p:nvSpPr>
          <p:spPr>
            <a:xfrm>
              <a:off x="3716640" y="3793037"/>
              <a:ext cx="1710720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 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41C43F8C-74D9-641E-76B8-09816D0D0073}"/>
                </a:ext>
              </a:extLst>
            </p:cNvPr>
            <p:cNvSpPr/>
            <p:nvPr/>
          </p:nvSpPr>
          <p:spPr>
            <a:xfrm>
              <a:off x="6101968" y="3820903"/>
              <a:ext cx="2063152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732E055-3CF0-2D27-FBAF-072A66A9167B}"/>
                </a:ext>
              </a:extLst>
            </p:cNvPr>
            <p:cNvSpPr/>
            <p:nvPr/>
          </p:nvSpPr>
          <p:spPr>
            <a:xfrm>
              <a:off x="6347281" y="3716186"/>
              <a:ext cx="1710720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400cm</a:t>
              </a:r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pic>
        <p:nvPicPr>
          <p:cNvPr id="4" name="Picture 3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60407802-6E22-2521-1D2C-BFEB3013C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32" y="167570"/>
            <a:ext cx="1327675" cy="132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10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E05770-F239-E572-0020-84C4C64DA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59BC5D5-AF15-16F8-58C5-A51B41578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EF0670-718C-C424-970A-4E4FFAD7BCDD}"/>
              </a:ext>
            </a:extLst>
          </p:cNvPr>
          <p:cNvSpPr txBox="1"/>
          <p:nvPr/>
        </p:nvSpPr>
        <p:spPr>
          <a:xfrm>
            <a:off x="-314633" y="-121408"/>
            <a:ext cx="10146889" cy="2499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A race is </a:t>
            </a:r>
            <a:r>
              <a:rPr lang="en-US" sz="3600" b="1" dirty="0"/>
              <a:t>5 km</a:t>
            </a:r>
            <a:r>
              <a:rPr lang="en-US" sz="3600" dirty="0"/>
              <a:t> long.</a:t>
            </a:r>
            <a:br>
              <a:rPr lang="en-US" sz="3600" dirty="0"/>
            </a:br>
            <a:r>
              <a:rPr lang="en-US" sz="3600" dirty="0"/>
              <a:t>Ali has already run </a:t>
            </a:r>
            <a:r>
              <a:rPr lang="en-US" sz="3600" b="1" dirty="0"/>
              <a:t>1300 m</a:t>
            </a:r>
            <a:r>
              <a:rPr lang="en-US" sz="3600" dirty="0"/>
              <a:t>.</a:t>
            </a:r>
            <a:br>
              <a:rPr lang="en-US" sz="3600" dirty="0"/>
            </a:br>
            <a:r>
              <a:rPr lang="en-US" sz="3600" b="1" dirty="0"/>
              <a:t>How much further does he need to run in m?</a:t>
            </a:r>
            <a:endParaRPr lang="en-US" sz="3600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A4407E2-CD60-520C-3ACA-A0C3AED65A52}"/>
              </a:ext>
            </a:extLst>
          </p:cNvPr>
          <p:cNvGrpSpPr/>
          <p:nvPr/>
        </p:nvGrpSpPr>
        <p:grpSpPr>
          <a:xfrm>
            <a:off x="-20404" y="4339524"/>
            <a:ext cx="8146026" cy="1447448"/>
            <a:chOff x="-20404" y="4339524"/>
            <a:chExt cx="8146026" cy="144744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159C053-6B44-6682-3D01-4DA56C18FDF1}"/>
                </a:ext>
              </a:extLst>
            </p:cNvPr>
            <p:cNvSpPr txBox="1"/>
            <p:nvPr/>
          </p:nvSpPr>
          <p:spPr>
            <a:xfrm>
              <a:off x="-20404" y="4834876"/>
              <a:ext cx="814602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GB" sz="5400" dirty="0">
                  <a:latin typeface="Arial Rounded MT Bold" panose="020F0704030504030204" pitchFamily="34" charset="0"/>
                </a:rPr>
                <a:t>5000 – 1300 =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1322270-B22A-C8ED-DB51-8F550AE4FC53}"/>
                </a:ext>
              </a:extLst>
            </p:cNvPr>
            <p:cNvSpPr/>
            <p:nvPr/>
          </p:nvSpPr>
          <p:spPr>
            <a:xfrm>
              <a:off x="6309977" y="4339524"/>
              <a:ext cx="1159518" cy="14474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600" b="1" dirty="0">
                  <a:ln w="19050">
                    <a:solidFill>
                      <a:schemeClr val="tx1"/>
                    </a:solidFill>
                  </a:ln>
                  <a:solidFill>
                    <a:srgbClr val="00B05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0F07637B-3FD6-EA23-79FD-F6E9ABF253E7}"/>
              </a:ext>
            </a:extLst>
          </p:cNvPr>
          <p:cNvSpPr/>
          <p:nvPr/>
        </p:nvSpPr>
        <p:spPr>
          <a:xfrm>
            <a:off x="6407795" y="4659726"/>
            <a:ext cx="2422609" cy="1077796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3700m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F3F12E2-BD51-F884-8606-13FA9A4BEB2B}"/>
              </a:ext>
            </a:extLst>
          </p:cNvPr>
          <p:cNvGrpSpPr/>
          <p:nvPr/>
        </p:nvGrpSpPr>
        <p:grpSpPr>
          <a:xfrm>
            <a:off x="1818437" y="2910043"/>
            <a:ext cx="6282604" cy="1429481"/>
            <a:chOff x="1794024" y="2877300"/>
            <a:chExt cx="6282604" cy="1429481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FDAD739B-81B4-0DDE-89C2-761DF71F133F}"/>
                </a:ext>
              </a:extLst>
            </p:cNvPr>
            <p:cNvSpPr/>
            <p:nvPr/>
          </p:nvSpPr>
          <p:spPr>
            <a:xfrm>
              <a:off x="1794024" y="3025747"/>
              <a:ext cx="6282604" cy="599768"/>
            </a:xfrm>
            <a:prstGeom prst="roundRect">
              <a:avLst/>
            </a:prstGeom>
            <a:solidFill>
              <a:srgbClr val="00B050"/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3FD46F2-5A5F-37EF-DF84-7DFC975FA13C}"/>
                </a:ext>
              </a:extLst>
            </p:cNvPr>
            <p:cNvSpPr/>
            <p:nvPr/>
          </p:nvSpPr>
          <p:spPr>
            <a:xfrm>
              <a:off x="4028196" y="2877300"/>
              <a:ext cx="2286361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36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5000 m</a:t>
              </a:r>
              <a:r>
                <a:rPr lang="en-US" sz="48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DC72D1A-0C40-C3CA-F6E5-FCBE1245C5C9}"/>
                </a:ext>
              </a:extLst>
            </p:cNvPr>
            <p:cNvGrpSpPr/>
            <p:nvPr/>
          </p:nvGrpSpPr>
          <p:grpSpPr>
            <a:xfrm>
              <a:off x="3499464" y="3598895"/>
              <a:ext cx="4577164" cy="707886"/>
              <a:chOff x="1788745" y="3611229"/>
              <a:chExt cx="4577164" cy="707886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0B499365-DE89-F751-CCC2-8FB90128C93E}"/>
                  </a:ext>
                </a:extLst>
              </p:cNvPr>
              <p:cNvSpPr/>
              <p:nvPr/>
            </p:nvSpPr>
            <p:spPr>
              <a:xfrm>
                <a:off x="1788745" y="3639095"/>
                <a:ext cx="4577164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15A5F031-5C6D-B3E0-53F8-0EC8DCD257CC}"/>
                  </a:ext>
                </a:extLst>
              </p:cNvPr>
              <p:cNvSpPr/>
              <p:nvPr/>
            </p:nvSpPr>
            <p:spPr>
              <a:xfrm>
                <a:off x="3353313" y="3611229"/>
                <a:ext cx="1710720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 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ADA4C04-D808-9EF7-2D21-8D48673436E4}"/>
                </a:ext>
              </a:extLst>
            </p:cNvPr>
            <p:cNvGrpSpPr/>
            <p:nvPr/>
          </p:nvGrpSpPr>
          <p:grpSpPr>
            <a:xfrm>
              <a:off x="1794024" y="3534400"/>
              <a:ext cx="1735133" cy="707886"/>
              <a:chOff x="6365908" y="3553584"/>
              <a:chExt cx="1735133" cy="707886"/>
            </a:xfrm>
          </p:grpSpPr>
          <p:sp>
            <p:nvSpPr>
              <p:cNvPr id="12" name="Rectangle: Rounded Corners 11">
                <a:extLst>
                  <a:ext uri="{FF2B5EF4-FFF2-40B4-BE49-F238E27FC236}">
                    <a16:creationId xmlns:a16="http://schemas.microsoft.com/office/drawing/2014/main" id="{22294892-374B-7FB7-62C5-616731913645}"/>
                  </a:ext>
                </a:extLst>
              </p:cNvPr>
              <p:cNvSpPr/>
              <p:nvPr/>
            </p:nvSpPr>
            <p:spPr>
              <a:xfrm>
                <a:off x="6365908" y="3639095"/>
                <a:ext cx="171072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686E9BA-45CD-9AF8-F221-26E2C5ADE4C3}"/>
                  </a:ext>
                </a:extLst>
              </p:cNvPr>
              <p:cNvSpPr/>
              <p:nvPr/>
            </p:nvSpPr>
            <p:spPr>
              <a:xfrm>
                <a:off x="6390321" y="3553584"/>
                <a:ext cx="1710720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8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1300m</a:t>
                </a:r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  <p:pic>
        <p:nvPicPr>
          <p:cNvPr id="2" name="Picture 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8C88DDF-7FEB-9D2B-628F-BFF71512C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32" y="167570"/>
            <a:ext cx="1327675" cy="132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3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1444</TotalTime>
  <Words>193</Words>
  <Application>Microsoft Office PowerPoint</Application>
  <PresentationFormat>On-screen Show (4:3)</PresentationFormat>
  <Paragraphs>43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79</cp:revision>
  <dcterms:created xsi:type="dcterms:W3CDTF">2013-01-27T09:14:16Z</dcterms:created>
  <dcterms:modified xsi:type="dcterms:W3CDTF">2026-04-10T07:35:42Z</dcterms:modified>
  <cp:category/>
</cp:coreProperties>
</file>