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4" r:id="rId3"/>
    <p:sldId id="295" r:id="rId4"/>
    <p:sldId id="297" r:id="rId5"/>
    <p:sldId id="257" r:id="rId6"/>
    <p:sldId id="298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7" y="3273656"/>
            <a:ext cx="2405384" cy="262092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3903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8F05F-F4E8-8C8B-CD28-8EB97E93CA31}"/>
              </a:ext>
            </a:extLst>
          </p:cNvPr>
          <p:cNvSpPr txBox="1"/>
          <p:nvPr/>
        </p:nvSpPr>
        <p:spPr>
          <a:xfrm>
            <a:off x="1136941" y="1169509"/>
            <a:ext cx="76717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Solve problems involving duration of time.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2792734" y="3168401"/>
            <a:ext cx="258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Half an hour =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5373189" y="2075140"/>
            <a:ext cx="2759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2792735" y="4249849"/>
            <a:ext cx="275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¼ of an hour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2792735" y="5331298"/>
            <a:ext cx="275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¾ of an hour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3733260" y="2118259"/>
            <a:ext cx="1819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1 hour =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5373189" y="3164641"/>
            <a:ext cx="26710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5373189" y="4254142"/>
            <a:ext cx="2827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5373189" y="5343642"/>
            <a:ext cx="2653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B73D-490D-9CAF-8459-DA7A00A434D8}"/>
              </a:ext>
            </a:extLst>
          </p:cNvPr>
          <p:cNvSpPr/>
          <p:nvPr/>
        </p:nvSpPr>
        <p:spPr>
          <a:xfrm>
            <a:off x="621875" y="37703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 </a:t>
            </a:r>
          </a:p>
          <a:p>
            <a:pPr algn="ctr"/>
            <a:r>
              <a:rPr lang="en-GB" sz="4400" dirty="0"/>
              <a:t>Convert to minutes</a:t>
            </a: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0E59A-EBAB-7B84-B5E5-953A7892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36B68B-7005-7F77-8EC4-CE67CC9A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0F4630-9D76-CF19-40C8-5DFB779FF3ED}"/>
              </a:ext>
            </a:extLst>
          </p:cNvPr>
          <p:cNvSpPr/>
          <p:nvPr/>
        </p:nvSpPr>
        <p:spPr>
          <a:xfrm>
            <a:off x="1795930" y="249290"/>
            <a:ext cx="6804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football match starts at </a:t>
            </a:r>
            <a:r>
              <a:rPr lang="en-US" sz="3600" b="1" dirty="0"/>
              <a:t>4:15 pm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/>
              <a:t>It lasts for </a:t>
            </a:r>
            <a:r>
              <a:rPr lang="en-US" sz="3600" b="1" dirty="0"/>
              <a:t>half an hour</a:t>
            </a:r>
            <a:r>
              <a:rPr lang="en-US" sz="3600" dirty="0"/>
              <a:t>.</a:t>
            </a:r>
          </a:p>
          <a:p>
            <a:pPr algn="ctr"/>
            <a:r>
              <a:rPr lang="en-US" sz="3600" b="1" dirty="0"/>
              <a:t>What time does the match finish?</a:t>
            </a:r>
            <a:endParaRPr lang="en-US" sz="3600" dirty="0"/>
          </a:p>
        </p:txBody>
      </p: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402B75E-1257-DBC9-07C4-BBA2E0E9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2EF2A-FF31-1E73-0F44-4950ADA5EA47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320AEC-3BB8-84DB-CF35-EA8BBFD57FCA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0099D8-3FB5-86D3-2CEC-ED2D731515DF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A9EEAD43-1BEC-4BFF-D137-9A4B59AD63C5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79C20E-F313-A108-D8BE-9A4744BA02F9}"/>
              </a:ext>
            </a:extLst>
          </p:cNvPr>
          <p:cNvSpPr/>
          <p:nvPr/>
        </p:nvSpPr>
        <p:spPr>
          <a:xfrm>
            <a:off x="1201268" y="4931229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4:15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5414A-C841-2471-1676-DEFDF11BF629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pm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C103D8-3BA3-1E63-E302-09F238D07BC8}"/>
              </a:ext>
            </a:extLst>
          </p:cNvPr>
          <p:cNvSpPr/>
          <p:nvPr/>
        </p:nvSpPr>
        <p:spPr>
          <a:xfrm>
            <a:off x="2865120" y="2584129"/>
            <a:ext cx="3814353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Half an hour = 30 minutes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1D5F-D6AB-EDF3-4160-7585F63DDD4A}"/>
              </a:ext>
            </a:extLst>
          </p:cNvPr>
          <p:cNvSpPr/>
          <p:nvPr/>
        </p:nvSpPr>
        <p:spPr>
          <a:xfrm>
            <a:off x="3862250" y="2598280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+ 30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4238AB-6576-1B63-6D70-5AD8D9B0AEC1}"/>
              </a:ext>
            </a:extLst>
          </p:cNvPr>
          <p:cNvSpPr/>
          <p:nvPr/>
        </p:nvSpPr>
        <p:spPr>
          <a:xfrm>
            <a:off x="7149221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4:45 pm</a:t>
            </a:r>
          </a:p>
        </p:txBody>
      </p:sp>
    </p:spTree>
    <p:extLst>
      <p:ext uri="{BB962C8B-B14F-4D97-AF65-F5344CB8AC3E}">
        <p14:creationId xmlns:p14="http://schemas.microsoft.com/office/powerpoint/2010/main" val="32114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34607-D170-BBF6-B5AA-A3EEA16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2B62CE7-1F99-6E42-CACB-EE2DC536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E90C8A5-CFA3-2966-EDEB-C841E7784A53}"/>
              </a:ext>
            </a:extLst>
          </p:cNvPr>
          <p:cNvSpPr/>
          <p:nvPr/>
        </p:nvSpPr>
        <p:spPr>
          <a:xfrm>
            <a:off x="1795930" y="249290"/>
            <a:ext cx="6804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baking lesson starts at </a:t>
            </a:r>
            <a:r>
              <a:rPr lang="en-US" sz="3600" b="1" dirty="0"/>
              <a:t>10:20 am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/>
              <a:t>It lasts for </a:t>
            </a:r>
            <a:r>
              <a:rPr lang="en-US" sz="3600" b="1" dirty="0"/>
              <a:t>quarter of an hour</a:t>
            </a:r>
            <a:r>
              <a:rPr lang="en-US" sz="3600" dirty="0"/>
              <a:t>.</a:t>
            </a:r>
          </a:p>
          <a:p>
            <a:pPr algn="ctr"/>
            <a:r>
              <a:rPr lang="en-US" sz="3600" b="1" dirty="0"/>
              <a:t>What time does the lesson finish?</a:t>
            </a: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873A-C34F-E0DD-CDE1-783792E9025C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8C103A-2C53-1954-16E8-816460586D6F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4A8BA-3E00-2622-E3CD-A80802AA6376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11341652-C5CD-D332-1A23-B263F7C21E6A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E91DF-6F0F-B2AB-9D09-6530F62CC0B6}"/>
              </a:ext>
            </a:extLst>
          </p:cNvPr>
          <p:cNvSpPr/>
          <p:nvPr/>
        </p:nvSpPr>
        <p:spPr>
          <a:xfrm>
            <a:off x="1201268" y="493122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10:20 am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2E872-B353-3FA7-EA21-32F615237438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9E404E9-FB8A-AD75-67E6-68BF0DFAA923}"/>
              </a:ext>
            </a:extLst>
          </p:cNvPr>
          <p:cNvSpPr/>
          <p:nvPr/>
        </p:nvSpPr>
        <p:spPr>
          <a:xfrm>
            <a:off x="2582090" y="2591188"/>
            <a:ext cx="4380410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Quarter of an hour = 15 minutes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57FCC-576C-99B4-121A-CEAE0141F464}"/>
              </a:ext>
            </a:extLst>
          </p:cNvPr>
          <p:cNvSpPr/>
          <p:nvPr/>
        </p:nvSpPr>
        <p:spPr>
          <a:xfrm>
            <a:off x="3788226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+ 15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2CD992-ADBE-488E-2C0E-8F1AE3A1A32D}"/>
              </a:ext>
            </a:extLst>
          </p:cNvPr>
          <p:cNvSpPr/>
          <p:nvPr/>
        </p:nvSpPr>
        <p:spPr>
          <a:xfrm>
            <a:off x="7084164" y="4922520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10:35 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2457A-FD4D-4F21-A3F6-9D749845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9FBB77-CDAF-F7F5-C14F-341D05C11946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1722445-CD2B-0117-9925-806F0B1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FE92630-DAF8-1A32-6F0C-58A451E1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A18150-B58D-500A-7A57-43DEFD567736}"/>
              </a:ext>
            </a:extLst>
          </p:cNvPr>
          <p:cNvSpPr/>
          <p:nvPr/>
        </p:nvSpPr>
        <p:spPr>
          <a:xfrm>
            <a:off x="861871" y="925277"/>
            <a:ext cx="7420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cartoon starts at </a:t>
            </a:r>
            <a:r>
              <a:rPr lang="en-US" sz="3600" b="1" dirty="0"/>
              <a:t>6:45 pm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/>
              <a:t>It lasts for </a:t>
            </a:r>
            <a:r>
              <a:rPr lang="en-US" sz="3600" b="1" dirty="0"/>
              <a:t>three-quarters of an hour</a:t>
            </a:r>
            <a:r>
              <a:rPr lang="en-US" sz="3600" dirty="0"/>
              <a:t>.</a:t>
            </a:r>
          </a:p>
          <a:p>
            <a:pPr algn="ctr"/>
            <a:r>
              <a:rPr lang="en-US" sz="3600" b="1" dirty="0"/>
              <a:t>What time does the cartoon finish?</a:t>
            </a:r>
            <a:endParaRPr lang="en-US" sz="36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95E445-E322-52FF-0559-B94CA01A309F}"/>
              </a:ext>
            </a:extLst>
          </p:cNvPr>
          <p:cNvGrpSpPr/>
          <p:nvPr/>
        </p:nvGrpSpPr>
        <p:grpSpPr>
          <a:xfrm>
            <a:off x="929172" y="4107881"/>
            <a:ext cx="7279191" cy="2079453"/>
            <a:chOff x="929172" y="4107881"/>
            <a:chExt cx="7279191" cy="207945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A8D435-73B1-662D-5C6B-9429D52309C4}"/>
                </a:ext>
              </a:extLst>
            </p:cNvPr>
            <p:cNvCxnSpPr/>
            <p:nvPr/>
          </p:nvCxnSpPr>
          <p:spPr>
            <a:xfrm>
              <a:off x="1591538" y="4878590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3A7ECC-1F70-8045-D334-E150375C1B3C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47" y="4861172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CE3F28-C401-6298-1D68-7D82CE76E352}"/>
                </a:ext>
              </a:extLst>
            </p:cNvPr>
            <p:cNvCxnSpPr>
              <a:cxnSpLocks/>
            </p:cNvCxnSpPr>
            <p:nvPr/>
          </p:nvCxnSpPr>
          <p:spPr>
            <a:xfrm>
              <a:off x="7548200" y="4852463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894C586A-D780-B415-B06F-BBADB922647D}"/>
                </a:ext>
              </a:extLst>
            </p:cNvPr>
            <p:cNvSpPr/>
            <p:nvPr/>
          </p:nvSpPr>
          <p:spPr>
            <a:xfrm>
              <a:off x="1582829" y="4107881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8D3BE5-B25B-E61C-11F8-49CDD6FA4A2A}"/>
                </a:ext>
              </a:extLst>
            </p:cNvPr>
            <p:cNvSpPr/>
            <p:nvPr/>
          </p:nvSpPr>
          <p:spPr>
            <a:xfrm>
              <a:off x="929172" y="5499076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6:45 pm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611FE20-8527-42FF-7409-470C385FA850}"/>
                </a:ext>
              </a:extLst>
            </p:cNvPr>
            <p:cNvSpPr/>
            <p:nvPr/>
          </p:nvSpPr>
          <p:spPr>
            <a:xfrm>
              <a:off x="6866214" y="5490367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? pm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C69C83-2777-CE82-63F5-32398F39BC27}"/>
              </a:ext>
            </a:extLst>
          </p:cNvPr>
          <p:cNvSpPr/>
          <p:nvPr/>
        </p:nvSpPr>
        <p:spPr>
          <a:xfrm>
            <a:off x="2046515" y="3131257"/>
            <a:ext cx="4730975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¾ quarter of an hour = 45 minutes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3A157C-598B-BC24-62F9-B9F98192680F}"/>
              </a:ext>
            </a:extLst>
          </p:cNvPr>
          <p:cNvSpPr/>
          <p:nvPr/>
        </p:nvSpPr>
        <p:spPr>
          <a:xfrm>
            <a:off x="3657979" y="3129082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+ 45 minutes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93DAD8-E430-C534-5F6C-369D93EAE728}"/>
              </a:ext>
            </a:extLst>
          </p:cNvPr>
          <p:cNvSpPr/>
          <p:nvPr/>
        </p:nvSpPr>
        <p:spPr>
          <a:xfrm>
            <a:off x="6812068" y="548330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7:30 pm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3B03A-6EB6-FBA1-865D-D35DC836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02F111-961A-E29B-4BEC-FDBE1878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F128D-E9BE-79A0-4D7F-DEF7059BF933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B572683-5B72-1E76-C7AE-D85F32C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5B1417-161F-428C-DFB7-8F2DB66F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6992F-22AD-E486-E6C4-D70179D24BCC}"/>
              </a:ext>
            </a:extLst>
          </p:cNvPr>
          <p:cNvSpPr/>
          <p:nvPr/>
        </p:nvSpPr>
        <p:spPr>
          <a:xfrm>
            <a:off x="1196439" y="866981"/>
            <a:ext cx="6804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meeting starts at </a:t>
            </a:r>
            <a:r>
              <a:rPr lang="en-US" sz="3600" b="1" dirty="0"/>
              <a:t>11:50 am</a:t>
            </a:r>
            <a:r>
              <a:rPr lang="en-US" sz="3600" dirty="0"/>
              <a:t>.</a:t>
            </a:r>
          </a:p>
          <a:p>
            <a:pPr algn="ctr"/>
            <a:r>
              <a:rPr lang="en-US" sz="3600" dirty="0"/>
              <a:t>It lasts for </a:t>
            </a:r>
            <a:r>
              <a:rPr lang="en-US" sz="3600" b="1" dirty="0"/>
              <a:t>quarter of an hour</a:t>
            </a:r>
            <a:r>
              <a:rPr lang="en-US" sz="3600" dirty="0"/>
              <a:t>.</a:t>
            </a:r>
          </a:p>
          <a:p>
            <a:pPr algn="ctr"/>
            <a:r>
              <a:rPr lang="en-US" sz="3600" b="1" dirty="0"/>
              <a:t>What time does the lesson finish?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1BAF1E-F128-5AA3-062D-A94445A87C92}"/>
              </a:ext>
            </a:extLst>
          </p:cNvPr>
          <p:cNvGrpSpPr/>
          <p:nvPr/>
        </p:nvGrpSpPr>
        <p:grpSpPr>
          <a:xfrm>
            <a:off x="822447" y="3908148"/>
            <a:ext cx="7279191" cy="2079453"/>
            <a:chOff x="822447" y="3908148"/>
            <a:chExt cx="7279191" cy="20794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92D37-A7D7-129F-74B8-CB9C27CB3A67}"/>
                </a:ext>
              </a:extLst>
            </p:cNvPr>
            <p:cNvCxnSpPr/>
            <p:nvPr/>
          </p:nvCxnSpPr>
          <p:spPr>
            <a:xfrm>
              <a:off x="1484813" y="4678857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B701C-7948-B1BF-AEAC-755757B1BC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2" y="4661439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7B9396-66F6-65A4-BC5E-8D8514CE9B7C}"/>
                </a:ext>
              </a:extLst>
            </p:cNvPr>
            <p:cNvCxnSpPr>
              <a:cxnSpLocks/>
            </p:cNvCxnSpPr>
            <p:nvPr/>
          </p:nvCxnSpPr>
          <p:spPr>
            <a:xfrm>
              <a:off x="7441475" y="4652730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5A2D496-8D9B-8390-3718-3D71F351F41C}"/>
                </a:ext>
              </a:extLst>
            </p:cNvPr>
            <p:cNvSpPr/>
            <p:nvPr/>
          </p:nvSpPr>
          <p:spPr>
            <a:xfrm>
              <a:off x="1476104" y="3908148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839E49-7672-9358-E641-919E0877F5E6}"/>
                </a:ext>
              </a:extLst>
            </p:cNvPr>
            <p:cNvSpPr/>
            <p:nvPr/>
          </p:nvSpPr>
          <p:spPr>
            <a:xfrm>
              <a:off x="822447" y="5299343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11:50 am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D091DD-AAD4-A209-7AD1-6DB9CB674E4E}"/>
                </a:ext>
              </a:extLst>
            </p:cNvPr>
            <p:cNvSpPr/>
            <p:nvPr/>
          </p:nvSpPr>
          <p:spPr>
            <a:xfrm>
              <a:off x="6759489" y="5290634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?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5D1B69-D40A-6B9E-85E6-1A0CD0AC2E9E}"/>
              </a:ext>
            </a:extLst>
          </p:cNvPr>
          <p:cNvSpPr/>
          <p:nvPr/>
        </p:nvSpPr>
        <p:spPr>
          <a:xfrm>
            <a:off x="2203269" y="2959302"/>
            <a:ext cx="4380410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Quarter of an hour = 15 minutes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BEEC8E-E512-34E3-5D20-D235CEB5DFEC}"/>
              </a:ext>
            </a:extLst>
          </p:cNvPr>
          <p:cNvSpPr/>
          <p:nvPr/>
        </p:nvSpPr>
        <p:spPr>
          <a:xfrm>
            <a:off x="3483429" y="295224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+ 15 minutes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6A6A45-07AE-2CC3-150D-9089113D192E}"/>
              </a:ext>
            </a:extLst>
          </p:cNvPr>
          <p:cNvSpPr/>
          <p:nvPr/>
        </p:nvSpPr>
        <p:spPr>
          <a:xfrm>
            <a:off x="6696634" y="5295995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12:05 pm</a:t>
            </a:r>
          </a:p>
        </p:txBody>
      </p:sp>
    </p:spTree>
    <p:extLst>
      <p:ext uri="{BB962C8B-B14F-4D97-AF65-F5344CB8AC3E}">
        <p14:creationId xmlns:p14="http://schemas.microsoft.com/office/powerpoint/2010/main" val="2225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1797653"/>
            <a:ext cx="1837368" cy="20200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51057" y="448811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1802674" y="1924190"/>
            <a:ext cx="7654835" cy="1793109"/>
            <a:chOff x="2907298" y="1277567"/>
            <a:chExt cx="6453012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359717" y="1277567"/>
              <a:ext cx="5548172" cy="3576498"/>
            </a:xfrm>
            <a:prstGeom prst="wedgeRoundRectCallout">
              <a:avLst>
                <a:gd name="adj1" fmla="val -70081"/>
                <a:gd name="adj2" fmla="val -819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798CFC-459B-F632-B8E1-0431EA86F40E}"/>
                    </a:ext>
                  </a:extLst>
                </p:cNvPr>
                <p:cNvSpPr txBox="1"/>
                <p:nvPr/>
              </p:nvSpPr>
              <p:spPr>
                <a:xfrm>
                  <a:off x="2907298" y="1526433"/>
                  <a:ext cx="6453012" cy="24783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4000" b="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h𝑜𝑢𝑟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=60 </m:t>
                        </m:r>
                        <m:r>
                          <a:rPr lang="en-GB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𝑚𝑖𝑛𝑢𝑡𝑒𝑠</m:t>
                        </m:r>
                      </m:oMath>
                    </m:oMathPara>
                  </a14:m>
                  <a:endParaRPr lang="en-US" sz="40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A798CFC-459B-F632-B8E1-0431EA86F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298" y="1526433"/>
                  <a:ext cx="6453012" cy="2478305"/>
                </a:xfrm>
                <a:prstGeom prst="rect">
                  <a:avLst/>
                </a:prstGeom>
                <a:blipFill>
                  <a:blip r:embed="rId5"/>
                  <a:stretch>
                    <a:fillRect b="-4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73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</TotalTime>
  <Words>213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2026-04-16T06:29:16Z</dcterms:modified>
  <cp:category/>
</cp:coreProperties>
</file>