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07" r:id="rId3"/>
    <p:sldId id="308" r:id="rId4"/>
    <p:sldId id="309" r:id="rId5"/>
    <p:sldId id="310" r:id="rId6"/>
    <p:sldId id="31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253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&#10;&#10;AI-generated content may be incorrect.">
            <a:extLst>
              <a:ext uri="{FF2B5EF4-FFF2-40B4-BE49-F238E27FC236}">
                <a16:creationId xmlns:a16="http://schemas.microsoft.com/office/drawing/2014/main" id="{648A0BE5-D8F1-64E3-4C6A-E5D4A4D0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078" y="3058631"/>
            <a:ext cx="4192086" cy="38913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80807F-5425-37B4-22DF-722419200618}"/>
              </a:ext>
            </a:extLst>
          </p:cNvPr>
          <p:cNvSpPr txBox="1"/>
          <p:nvPr/>
        </p:nvSpPr>
        <p:spPr>
          <a:xfrm>
            <a:off x="855405" y="923965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Calculate with metric measures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9F0B0-9D61-E251-1101-02DF127F28DF}"/>
              </a:ext>
            </a:extLst>
          </p:cNvPr>
          <p:cNvSpPr txBox="1"/>
          <p:nvPr/>
        </p:nvSpPr>
        <p:spPr>
          <a:xfrm>
            <a:off x="797293" y="156716"/>
            <a:ext cx="83118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E499B-C750-D841-AB4A-52AFC1607EF3}"/>
              </a:ext>
            </a:extLst>
          </p:cNvPr>
          <p:cNvSpPr txBox="1"/>
          <p:nvPr/>
        </p:nvSpPr>
        <p:spPr>
          <a:xfrm>
            <a:off x="2313512" y="209494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4 m = ? 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1DC83-DEE7-7795-6BF5-5CD640FBA4BC}"/>
              </a:ext>
            </a:extLst>
          </p:cNvPr>
          <p:cNvSpPr txBox="1"/>
          <p:nvPr/>
        </p:nvSpPr>
        <p:spPr>
          <a:xfrm>
            <a:off x="2313512" y="4520666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8.9 L = ? 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0E250C-01A8-ADFC-28C2-24F9F619F245}"/>
              </a:ext>
            </a:extLst>
          </p:cNvPr>
          <p:cNvSpPr txBox="1"/>
          <p:nvPr/>
        </p:nvSpPr>
        <p:spPr>
          <a:xfrm>
            <a:off x="2313512" y="330780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6.3 kg = ? 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AECC2-4509-353B-867C-5E39C6ADEB2B}"/>
              </a:ext>
            </a:extLst>
          </p:cNvPr>
          <p:cNvSpPr txBox="1"/>
          <p:nvPr/>
        </p:nvSpPr>
        <p:spPr>
          <a:xfrm>
            <a:off x="2313512" y="5733525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0.5 km = ?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F5AB1D-590A-8C5C-95AE-00A9F2EA7F66}"/>
              </a:ext>
            </a:extLst>
          </p:cNvPr>
          <p:cNvSpPr/>
          <p:nvPr/>
        </p:nvSpPr>
        <p:spPr>
          <a:xfrm>
            <a:off x="3951529" y="2187330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400 cm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0B610E-F819-B387-450C-A26BDA7D93D3}"/>
              </a:ext>
            </a:extLst>
          </p:cNvPr>
          <p:cNvSpPr/>
          <p:nvPr/>
        </p:nvSpPr>
        <p:spPr>
          <a:xfrm>
            <a:off x="4396437" y="3376139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6300 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BD99B-2987-92F9-4DBD-B3DA30F86158}"/>
              </a:ext>
            </a:extLst>
          </p:cNvPr>
          <p:cNvSpPr/>
          <p:nvPr/>
        </p:nvSpPr>
        <p:spPr>
          <a:xfrm>
            <a:off x="4135883" y="4570646"/>
            <a:ext cx="2509921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8900 ml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92E7CD-E05D-0738-F98D-810572B85227}"/>
              </a:ext>
            </a:extLst>
          </p:cNvPr>
          <p:cNvSpPr/>
          <p:nvPr/>
        </p:nvSpPr>
        <p:spPr>
          <a:xfrm>
            <a:off x="4599512" y="5733525"/>
            <a:ext cx="2667308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500 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91670-1A39-DBD2-AA65-9332324BAFEF}"/>
              </a:ext>
            </a:extLst>
          </p:cNvPr>
          <p:cNvSpPr txBox="1"/>
          <p:nvPr/>
        </p:nvSpPr>
        <p:spPr>
          <a:xfrm>
            <a:off x="2313512" y="92615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9.5 cm = ? mm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FA7336-2C16-B656-9A45-E65D4E7449B7}"/>
              </a:ext>
            </a:extLst>
          </p:cNvPr>
          <p:cNvSpPr/>
          <p:nvPr/>
        </p:nvSpPr>
        <p:spPr>
          <a:xfrm>
            <a:off x="4636145" y="994489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95 mm</a:t>
            </a:r>
          </a:p>
        </p:txBody>
      </p:sp>
    </p:spTree>
    <p:extLst>
      <p:ext uri="{BB962C8B-B14F-4D97-AF65-F5344CB8AC3E}">
        <p14:creationId xmlns:p14="http://schemas.microsoft.com/office/powerpoint/2010/main" val="36642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1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1F7A6A-4673-109A-26E1-AE4E450BA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3A20A51-A842-4C68-F53F-D1C27A43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5FEAEF-AAC7-7F8B-A103-D1733796D8F0}"/>
              </a:ext>
            </a:extLst>
          </p:cNvPr>
          <p:cNvGrpSpPr/>
          <p:nvPr/>
        </p:nvGrpSpPr>
        <p:grpSpPr>
          <a:xfrm>
            <a:off x="-152004" y="4437077"/>
            <a:ext cx="8146026" cy="1447448"/>
            <a:chOff x="-152004" y="4437077"/>
            <a:chExt cx="8146026" cy="14474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C72710-E827-0B8E-B9FC-CC76441C0D9F}"/>
                </a:ext>
              </a:extLst>
            </p:cNvPr>
            <p:cNvSpPr txBox="1"/>
            <p:nvPr/>
          </p:nvSpPr>
          <p:spPr>
            <a:xfrm>
              <a:off x="-152004" y="4878072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3000 - 450 =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223A62-3794-1FE3-4AE2-E5BAB0532FC8}"/>
                </a:ext>
              </a:extLst>
            </p:cNvPr>
            <p:cNvSpPr/>
            <p:nvPr/>
          </p:nvSpPr>
          <p:spPr>
            <a:xfrm>
              <a:off x="5978368" y="4437077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3445-C774-91AD-733A-234DC0BE4766}"/>
              </a:ext>
            </a:extLst>
          </p:cNvPr>
          <p:cNvSpPr/>
          <p:nvPr/>
        </p:nvSpPr>
        <p:spPr>
          <a:xfrm>
            <a:off x="5972764" y="4621903"/>
            <a:ext cx="2330244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2550g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CE193-2BDA-89A7-60FF-987BF44F29E7}"/>
              </a:ext>
            </a:extLst>
          </p:cNvPr>
          <p:cNvSpPr txBox="1"/>
          <p:nvPr/>
        </p:nvSpPr>
        <p:spPr>
          <a:xfrm>
            <a:off x="1068204" y="141629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parcel weighs </a:t>
            </a:r>
            <a:r>
              <a:rPr lang="en-US" sz="3600" b="1" dirty="0"/>
              <a:t>3 kg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The box itself weighs </a:t>
            </a:r>
            <a:r>
              <a:rPr lang="en-US" sz="3600" b="1" dirty="0"/>
              <a:t>450 g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b="1" dirty="0"/>
              <a:t>What is the mass of the item inside?</a:t>
            </a:r>
            <a:endParaRPr lang="en-GB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DB4A4E-8926-8B88-31C7-5DD7B0D86DB1}"/>
              </a:ext>
            </a:extLst>
          </p:cNvPr>
          <p:cNvGrpSpPr/>
          <p:nvPr/>
        </p:nvGrpSpPr>
        <p:grpSpPr>
          <a:xfrm>
            <a:off x="2084647" y="2919052"/>
            <a:ext cx="6282604" cy="1415961"/>
            <a:chOff x="1794024" y="2833069"/>
            <a:chExt cx="6282604" cy="141596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1CCD2C5-013E-AE9C-61AD-CF20C00E6F18}"/>
                </a:ext>
              </a:extLst>
            </p:cNvPr>
            <p:cNvSpPr/>
            <p:nvPr/>
          </p:nvSpPr>
          <p:spPr>
            <a:xfrm>
              <a:off x="1794024" y="3025747"/>
              <a:ext cx="6282604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BA7212-C96D-C912-C2C1-53B2A4842406}"/>
                </a:ext>
              </a:extLst>
            </p:cNvPr>
            <p:cNvSpPr/>
            <p:nvPr/>
          </p:nvSpPr>
          <p:spPr>
            <a:xfrm>
              <a:off x="3981143" y="2833069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3000 g 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2316F9-B79D-8051-A8D6-F061A78634F8}"/>
                </a:ext>
              </a:extLst>
            </p:cNvPr>
            <p:cNvGrpSpPr/>
            <p:nvPr/>
          </p:nvGrpSpPr>
          <p:grpSpPr>
            <a:xfrm>
              <a:off x="4080386" y="3626761"/>
              <a:ext cx="3996242" cy="599768"/>
              <a:chOff x="2369667" y="3639095"/>
              <a:chExt cx="3996242" cy="599768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2B2D5BC-0662-1469-F0A8-0BE21A483867}"/>
                  </a:ext>
                </a:extLst>
              </p:cNvPr>
              <p:cNvSpPr/>
              <p:nvPr/>
            </p:nvSpPr>
            <p:spPr>
              <a:xfrm>
                <a:off x="2369667" y="3639095"/>
                <a:ext cx="399624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3E03A82-2A33-4E53-CF87-FB5AAD189006}"/>
                  </a:ext>
                </a:extLst>
              </p:cNvPr>
              <p:cNvSpPr/>
              <p:nvPr/>
            </p:nvSpPr>
            <p:spPr>
              <a:xfrm>
                <a:off x="3701425" y="3653621"/>
                <a:ext cx="1710720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 g</a:t>
                </a:r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C538F80-1B60-3F9E-A9A8-6B72BFE66B80}"/>
                </a:ext>
              </a:extLst>
            </p:cNvPr>
            <p:cNvGrpSpPr/>
            <p:nvPr/>
          </p:nvGrpSpPr>
          <p:grpSpPr>
            <a:xfrm>
              <a:off x="1794025" y="3479589"/>
              <a:ext cx="2286361" cy="769441"/>
              <a:chOff x="6365909" y="3498773"/>
              <a:chExt cx="2286361" cy="769441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48259F2-CE7E-B7ED-8C03-9B52723580E0}"/>
                  </a:ext>
                </a:extLst>
              </p:cNvPr>
              <p:cNvSpPr/>
              <p:nvPr/>
            </p:nvSpPr>
            <p:spPr>
              <a:xfrm>
                <a:off x="6365909" y="3639095"/>
                <a:ext cx="2286361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5394801-F7DD-976D-E486-D12183ACB914}"/>
                  </a:ext>
                </a:extLst>
              </p:cNvPr>
              <p:cNvSpPr/>
              <p:nvPr/>
            </p:nvSpPr>
            <p:spPr>
              <a:xfrm>
                <a:off x="6742408" y="3498773"/>
                <a:ext cx="1710720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450g</a:t>
                </a:r>
                <a:r>
                  <a:rPr lang="en-US" sz="4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pic>
        <p:nvPicPr>
          <p:cNvPr id="5" name="Picture 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318A4D2-BD97-FBF0-A5DD-8DD42AC59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1835A-B664-F595-E66D-B9637721C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89135E-AA12-CF6E-166F-B87DCE28DA22}"/>
              </a:ext>
            </a:extLst>
          </p:cNvPr>
          <p:cNvSpPr txBox="1"/>
          <p:nvPr/>
        </p:nvSpPr>
        <p:spPr>
          <a:xfrm>
            <a:off x="217534" y="-185198"/>
            <a:ext cx="9713924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water bottle holds </a:t>
            </a:r>
            <a:r>
              <a:rPr lang="en-US" sz="3600" b="1" dirty="0"/>
              <a:t>750 ml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Ben drinks </a:t>
            </a:r>
            <a:r>
              <a:rPr lang="en-US" sz="3600" b="1" dirty="0"/>
              <a:t>250 ml</a:t>
            </a:r>
            <a:r>
              <a:rPr lang="en-US" sz="3600" dirty="0"/>
              <a:t> in the morning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and </a:t>
            </a:r>
            <a:r>
              <a:rPr lang="en-US" sz="3600" b="1" dirty="0"/>
              <a:t>300 ml</a:t>
            </a:r>
            <a:r>
              <a:rPr lang="en-US" sz="3600" dirty="0"/>
              <a:t> in the afternoon.</a:t>
            </a:r>
            <a:br>
              <a:rPr lang="en-US" sz="3600" dirty="0"/>
            </a:br>
            <a:r>
              <a:rPr lang="en-US" sz="3600" b="1" dirty="0"/>
              <a:t>How much water is left in the bottle?</a:t>
            </a:r>
            <a:endParaRPr lang="en-US" sz="36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16B48A-ABD4-3E53-F94C-3548BFA6D1D3}"/>
              </a:ext>
            </a:extLst>
          </p:cNvPr>
          <p:cNvGrpSpPr/>
          <p:nvPr/>
        </p:nvGrpSpPr>
        <p:grpSpPr>
          <a:xfrm>
            <a:off x="-152004" y="4759910"/>
            <a:ext cx="8146026" cy="1447448"/>
            <a:chOff x="-152004" y="4759910"/>
            <a:chExt cx="8146026" cy="144744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3B8CE7-9D7E-0FBF-8E89-8C71FAC6F79A}"/>
                </a:ext>
              </a:extLst>
            </p:cNvPr>
            <p:cNvSpPr txBox="1"/>
            <p:nvPr/>
          </p:nvSpPr>
          <p:spPr>
            <a:xfrm>
              <a:off x="-152004" y="5252010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750 - 550 =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0548C1-F1D4-96FB-C495-148880E6EE1E}"/>
                </a:ext>
              </a:extLst>
            </p:cNvPr>
            <p:cNvSpPr/>
            <p:nvPr/>
          </p:nvSpPr>
          <p:spPr>
            <a:xfrm>
              <a:off x="5978368" y="4759910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E9D53-7680-E0BE-16AA-33F72302C58D}"/>
              </a:ext>
            </a:extLst>
          </p:cNvPr>
          <p:cNvSpPr/>
          <p:nvPr/>
        </p:nvSpPr>
        <p:spPr>
          <a:xfrm>
            <a:off x="5751559" y="5061903"/>
            <a:ext cx="2686727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 ml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7D47538-A001-2110-F06A-E8C657293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406E98-8805-C91A-9309-CEFE3C2BE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EDBF296-ECC5-D3C4-4368-8B20401B7FE6}"/>
              </a:ext>
            </a:extLst>
          </p:cNvPr>
          <p:cNvGrpSpPr/>
          <p:nvPr/>
        </p:nvGrpSpPr>
        <p:grpSpPr>
          <a:xfrm>
            <a:off x="1605655" y="3392736"/>
            <a:ext cx="6287883" cy="1361121"/>
            <a:chOff x="1605655" y="3392736"/>
            <a:chExt cx="6287883" cy="136112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274A5E4-493C-7E87-09C5-D4A8E7C1CC08}"/>
                </a:ext>
              </a:extLst>
            </p:cNvPr>
            <p:cNvSpPr/>
            <p:nvPr/>
          </p:nvSpPr>
          <p:spPr>
            <a:xfrm>
              <a:off x="1610934" y="3536083"/>
              <a:ext cx="6282604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3C156A-9347-01C7-764E-CC9A3422A7F1}"/>
                </a:ext>
              </a:extLst>
            </p:cNvPr>
            <p:cNvSpPr/>
            <p:nvPr/>
          </p:nvSpPr>
          <p:spPr>
            <a:xfrm>
              <a:off x="3699649" y="3392736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750 ml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16DFBBF-3BB4-D0EE-D566-DF9F5132731E}"/>
                </a:ext>
              </a:extLst>
            </p:cNvPr>
            <p:cNvGrpSpPr/>
            <p:nvPr/>
          </p:nvGrpSpPr>
          <p:grpSpPr>
            <a:xfrm>
              <a:off x="1605655" y="4138639"/>
              <a:ext cx="2093994" cy="599768"/>
              <a:chOff x="1605655" y="4138639"/>
              <a:chExt cx="2612384" cy="599768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A1EB803-0DA8-D162-FF7E-2E798CB53A2E}"/>
                  </a:ext>
                </a:extLst>
              </p:cNvPr>
              <p:cNvSpPr/>
              <p:nvPr/>
            </p:nvSpPr>
            <p:spPr>
              <a:xfrm>
                <a:off x="1605655" y="4138639"/>
                <a:ext cx="2612384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17D708-0A5F-C54E-7104-6BFE78BC63C0}"/>
                  </a:ext>
                </a:extLst>
              </p:cNvPr>
              <p:cNvSpPr/>
              <p:nvPr/>
            </p:nvSpPr>
            <p:spPr>
              <a:xfrm>
                <a:off x="1792121" y="4141500"/>
                <a:ext cx="2186437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250ml</a:t>
                </a:r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2D8BAF3-9971-5317-06F9-02EE9A1BFF56}"/>
                </a:ext>
              </a:extLst>
            </p:cNvPr>
            <p:cNvGrpSpPr/>
            <p:nvPr/>
          </p:nvGrpSpPr>
          <p:grpSpPr>
            <a:xfrm>
              <a:off x="3710761" y="4141500"/>
              <a:ext cx="2612384" cy="599768"/>
              <a:chOff x="1605655" y="4138639"/>
              <a:chExt cx="2612384" cy="599768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7A75122-F2B1-FDBD-7C0F-1B4EAB4CF943}"/>
                  </a:ext>
                </a:extLst>
              </p:cNvPr>
              <p:cNvSpPr/>
              <p:nvPr/>
            </p:nvSpPr>
            <p:spPr>
              <a:xfrm>
                <a:off x="1605655" y="4138639"/>
                <a:ext cx="2612384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106B36A-C4FD-3231-5926-660F89B5074E}"/>
                  </a:ext>
                </a:extLst>
              </p:cNvPr>
              <p:cNvSpPr/>
              <p:nvPr/>
            </p:nvSpPr>
            <p:spPr>
              <a:xfrm>
                <a:off x="1792121" y="4141500"/>
                <a:ext cx="2186437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300ml</a:t>
                </a:r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7B0BDC6-62D3-1F2F-82EC-8A99012CDD6D}"/>
                </a:ext>
              </a:extLst>
            </p:cNvPr>
            <p:cNvGrpSpPr/>
            <p:nvPr/>
          </p:nvGrpSpPr>
          <p:grpSpPr>
            <a:xfrm>
              <a:off x="6328078" y="4154089"/>
              <a:ext cx="1565460" cy="599768"/>
              <a:chOff x="1605655" y="4138639"/>
              <a:chExt cx="2612384" cy="599768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CBBD5A19-3958-1F3C-D079-68B87B695BE8}"/>
                  </a:ext>
                </a:extLst>
              </p:cNvPr>
              <p:cNvSpPr/>
              <p:nvPr/>
            </p:nvSpPr>
            <p:spPr>
              <a:xfrm>
                <a:off x="1605655" y="4138639"/>
                <a:ext cx="2612384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5695090-E4C4-E072-8341-A997E23F797A}"/>
                  </a:ext>
                </a:extLst>
              </p:cNvPr>
              <p:cNvSpPr/>
              <p:nvPr/>
            </p:nvSpPr>
            <p:spPr>
              <a:xfrm>
                <a:off x="1792121" y="4141500"/>
                <a:ext cx="2186437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 ml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39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373A0E-FE15-7305-5E5A-7249C6D5F8E7}"/>
              </a:ext>
            </a:extLst>
          </p:cNvPr>
          <p:cNvSpPr txBox="1"/>
          <p:nvPr/>
        </p:nvSpPr>
        <p:spPr>
          <a:xfrm>
            <a:off x="997974" y="-83286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shop sells apples in bags of </a:t>
            </a:r>
            <a:r>
              <a:rPr lang="en-US" sz="3600" b="1" dirty="0"/>
              <a:t>500 g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 err="1"/>
              <a:t>Mrs</a:t>
            </a:r>
            <a:r>
              <a:rPr lang="en-US" sz="3600" dirty="0"/>
              <a:t> Khan buys </a:t>
            </a:r>
            <a:r>
              <a:rPr lang="en-US" sz="3600" b="1" dirty="0"/>
              <a:t>4 bags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b="1" dirty="0"/>
              <a:t>What is the total mass of the apples?</a:t>
            </a:r>
            <a:endParaRPr lang="en-GB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D10EB-1035-CE96-8741-00CA738A1ADF}"/>
              </a:ext>
            </a:extLst>
          </p:cNvPr>
          <p:cNvSpPr txBox="1"/>
          <p:nvPr/>
        </p:nvSpPr>
        <p:spPr>
          <a:xfrm>
            <a:off x="896089" y="4542874"/>
            <a:ext cx="68262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500 x 4  =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E3BBD3-C40C-E419-A111-0925D05F73D8}"/>
              </a:ext>
            </a:extLst>
          </p:cNvPr>
          <p:cNvSpPr/>
          <p:nvPr/>
        </p:nvSpPr>
        <p:spPr>
          <a:xfrm>
            <a:off x="6377270" y="4111094"/>
            <a:ext cx="1159518" cy="14474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1B3221-C823-9246-8497-942DD7A28EF3}"/>
              </a:ext>
            </a:extLst>
          </p:cNvPr>
          <p:cNvSpPr/>
          <p:nvPr/>
        </p:nvSpPr>
        <p:spPr>
          <a:xfrm>
            <a:off x="5828586" y="4337182"/>
            <a:ext cx="2922122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g</a:t>
            </a:r>
          </a:p>
        </p:txBody>
      </p:sp>
      <p:pic>
        <p:nvPicPr>
          <p:cNvPr id="4" name="Picture 3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60407802-6E22-2521-1D2C-BFEB3013C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32" y="167570"/>
            <a:ext cx="1327675" cy="132767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533F56B-3C25-5911-E56E-D0014D2C6906}"/>
              </a:ext>
            </a:extLst>
          </p:cNvPr>
          <p:cNvGrpSpPr/>
          <p:nvPr/>
        </p:nvGrpSpPr>
        <p:grpSpPr>
          <a:xfrm>
            <a:off x="1971793" y="2610701"/>
            <a:ext cx="6562514" cy="1382721"/>
            <a:chOff x="1971793" y="2610701"/>
            <a:chExt cx="6562514" cy="138272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89175BA-8BE8-34CB-C04D-E5A6DE7CD319}"/>
                </a:ext>
              </a:extLst>
            </p:cNvPr>
            <p:cNvSpPr/>
            <p:nvPr/>
          </p:nvSpPr>
          <p:spPr>
            <a:xfrm>
              <a:off x="1971793" y="2787910"/>
              <a:ext cx="6468629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1DAD06-65CA-AAF7-0B98-7EC7A7A03363}"/>
                </a:ext>
              </a:extLst>
            </p:cNvPr>
            <p:cNvSpPr/>
            <p:nvPr/>
          </p:nvSpPr>
          <p:spPr>
            <a:xfrm>
              <a:off x="3834367" y="2610701"/>
              <a:ext cx="315715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g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B182F33-6FD1-C519-B321-D0CB99623993}"/>
                </a:ext>
              </a:extLst>
            </p:cNvPr>
            <p:cNvGrpSpPr/>
            <p:nvPr/>
          </p:nvGrpSpPr>
          <p:grpSpPr>
            <a:xfrm>
              <a:off x="6823587" y="3278998"/>
              <a:ext cx="1710720" cy="714424"/>
              <a:chOff x="6823587" y="3316418"/>
              <a:chExt cx="1710720" cy="714424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41C43F8C-74D9-641E-76B8-09816D0D0073}"/>
                  </a:ext>
                </a:extLst>
              </p:cNvPr>
              <p:cNvSpPr/>
              <p:nvPr/>
            </p:nvSpPr>
            <p:spPr>
              <a:xfrm>
                <a:off x="6823587" y="3431074"/>
                <a:ext cx="161683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732E055-3CF0-2D27-FBAF-072A66A9167B}"/>
                  </a:ext>
                </a:extLst>
              </p:cNvPr>
              <p:cNvSpPr/>
              <p:nvPr/>
            </p:nvSpPr>
            <p:spPr>
              <a:xfrm>
                <a:off x="6823587" y="3316418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500g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CC8E646-3F50-EBE7-BA36-8245FBE4C410}"/>
                </a:ext>
              </a:extLst>
            </p:cNvPr>
            <p:cNvGrpSpPr/>
            <p:nvPr/>
          </p:nvGrpSpPr>
          <p:grpSpPr>
            <a:xfrm>
              <a:off x="5206981" y="3278998"/>
              <a:ext cx="1710720" cy="714424"/>
              <a:chOff x="6823587" y="3316418"/>
              <a:chExt cx="1710720" cy="714424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2835AEF6-755B-4618-E031-66A7B6A6CDCE}"/>
                  </a:ext>
                </a:extLst>
              </p:cNvPr>
              <p:cNvSpPr/>
              <p:nvPr/>
            </p:nvSpPr>
            <p:spPr>
              <a:xfrm>
                <a:off x="6823587" y="3431074"/>
                <a:ext cx="161683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2B3C5E-5330-ECF7-F974-C980B944778E}"/>
                  </a:ext>
                </a:extLst>
              </p:cNvPr>
              <p:cNvSpPr/>
              <p:nvPr/>
            </p:nvSpPr>
            <p:spPr>
              <a:xfrm>
                <a:off x="6823587" y="3316418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500g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B2F0A3B-99F9-3C6B-6C31-77941C02B9C8}"/>
                </a:ext>
              </a:extLst>
            </p:cNvPr>
            <p:cNvGrpSpPr/>
            <p:nvPr/>
          </p:nvGrpSpPr>
          <p:grpSpPr>
            <a:xfrm>
              <a:off x="3588400" y="3278998"/>
              <a:ext cx="1710720" cy="714424"/>
              <a:chOff x="6823587" y="3316418"/>
              <a:chExt cx="1710720" cy="714424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3590E32-80E6-B431-1891-6EE9DD62B01E}"/>
                  </a:ext>
                </a:extLst>
              </p:cNvPr>
              <p:cNvSpPr/>
              <p:nvPr/>
            </p:nvSpPr>
            <p:spPr>
              <a:xfrm>
                <a:off x="6823587" y="3431074"/>
                <a:ext cx="161683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AFA071D-7854-7206-59DE-DE1A13960483}"/>
                  </a:ext>
                </a:extLst>
              </p:cNvPr>
              <p:cNvSpPr/>
              <p:nvPr/>
            </p:nvSpPr>
            <p:spPr>
              <a:xfrm>
                <a:off x="6823587" y="3316418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500g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C3F6111-94F2-F2CA-24CE-FE8FC0FD2E90}"/>
                </a:ext>
              </a:extLst>
            </p:cNvPr>
            <p:cNvGrpSpPr/>
            <p:nvPr/>
          </p:nvGrpSpPr>
          <p:grpSpPr>
            <a:xfrm>
              <a:off x="1971794" y="3278998"/>
              <a:ext cx="1710720" cy="714424"/>
              <a:chOff x="6823587" y="3316418"/>
              <a:chExt cx="1710720" cy="71442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8A095F7-52C5-50E0-92C9-C9E95A55EBE2}"/>
                  </a:ext>
                </a:extLst>
              </p:cNvPr>
              <p:cNvSpPr/>
              <p:nvPr/>
            </p:nvSpPr>
            <p:spPr>
              <a:xfrm>
                <a:off x="6823587" y="3431074"/>
                <a:ext cx="161683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19B781D-9A82-EC16-1A96-AB4898FD3017}"/>
                  </a:ext>
                </a:extLst>
              </p:cNvPr>
              <p:cNvSpPr/>
              <p:nvPr/>
            </p:nvSpPr>
            <p:spPr>
              <a:xfrm>
                <a:off x="6823587" y="3316418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500g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210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05770-F239-E572-0020-84C4C64DA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59BC5D5-AF15-16F8-58C5-A51B41578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F0670-718C-C424-970A-4E4FFAD7BCDD}"/>
              </a:ext>
            </a:extLst>
          </p:cNvPr>
          <p:cNvSpPr txBox="1"/>
          <p:nvPr/>
        </p:nvSpPr>
        <p:spPr>
          <a:xfrm>
            <a:off x="-113706" y="-824"/>
            <a:ext cx="10146889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recipe needs </a:t>
            </a:r>
            <a:r>
              <a:rPr lang="en-US" sz="3600" b="1" dirty="0"/>
              <a:t>1 </a:t>
            </a:r>
            <a:r>
              <a:rPr lang="en-US" sz="3600" b="1" dirty="0" err="1"/>
              <a:t>litre</a:t>
            </a:r>
            <a:r>
              <a:rPr lang="en-US" sz="3600" dirty="0"/>
              <a:t> of milk.</a:t>
            </a:r>
            <a:br>
              <a:rPr lang="en-US" sz="3600" dirty="0"/>
            </a:br>
            <a:r>
              <a:rPr lang="en-US" sz="3600" dirty="0"/>
              <a:t>Mia has </a:t>
            </a:r>
            <a:r>
              <a:rPr lang="en-US" sz="3600" b="1" dirty="0"/>
              <a:t>3 bottles of 250 ml</a:t>
            </a:r>
            <a:r>
              <a:rPr lang="en-US" sz="3600" dirty="0"/>
              <a:t> each.</a:t>
            </a:r>
            <a:br>
              <a:rPr lang="en-US" sz="3600" dirty="0"/>
            </a:br>
            <a:r>
              <a:rPr lang="en-US" sz="3600" b="1" dirty="0"/>
              <a:t>How much more milk does she need?</a:t>
            </a:r>
            <a:endParaRPr lang="en-US" sz="3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4407E2-CD60-520C-3ACA-A0C3AED65A52}"/>
              </a:ext>
            </a:extLst>
          </p:cNvPr>
          <p:cNvGrpSpPr/>
          <p:nvPr/>
        </p:nvGrpSpPr>
        <p:grpSpPr>
          <a:xfrm>
            <a:off x="-20404" y="4339524"/>
            <a:ext cx="8146026" cy="1447448"/>
            <a:chOff x="-20404" y="4339524"/>
            <a:chExt cx="8146026" cy="14474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59C053-6B44-6682-3D01-4DA56C18FDF1}"/>
                </a:ext>
              </a:extLst>
            </p:cNvPr>
            <p:cNvSpPr txBox="1"/>
            <p:nvPr/>
          </p:nvSpPr>
          <p:spPr>
            <a:xfrm>
              <a:off x="-20404" y="4834876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1000 – 750 =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322270-B22A-C8ED-DB51-8F550AE4FC53}"/>
                </a:ext>
              </a:extLst>
            </p:cNvPr>
            <p:cNvSpPr/>
            <p:nvPr/>
          </p:nvSpPr>
          <p:spPr>
            <a:xfrm>
              <a:off x="6309977" y="4339524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F07637B-3FD6-EA23-79FD-F6E9ABF253E7}"/>
              </a:ext>
            </a:extLst>
          </p:cNvPr>
          <p:cNvSpPr/>
          <p:nvPr/>
        </p:nvSpPr>
        <p:spPr>
          <a:xfrm>
            <a:off x="6131469" y="4632673"/>
            <a:ext cx="2422609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250ml</a:t>
            </a:r>
          </a:p>
        </p:txBody>
      </p:sp>
      <p:pic>
        <p:nvPicPr>
          <p:cNvPr id="2" name="Picture 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8C88DDF-7FEB-9D2B-628F-BFF71512C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32" y="167570"/>
            <a:ext cx="1327675" cy="13276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EBC7E72-405E-FDDE-85D0-0DCEE193C3E4}"/>
              </a:ext>
            </a:extLst>
          </p:cNvPr>
          <p:cNvGrpSpPr/>
          <p:nvPr/>
        </p:nvGrpSpPr>
        <p:grpSpPr>
          <a:xfrm>
            <a:off x="1571607" y="2891219"/>
            <a:ext cx="6931899" cy="1399240"/>
            <a:chOff x="1571607" y="2891219"/>
            <a:chExt cx="6931899" cy="139924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DAD739B-81B4-0DDE-89C2-761DF71F133F}"/>
                </a:ext>
              </a:extLst>
            </p:cNvPr>
            <p:cNvSpPr/>
            <p:nvPr/>
          </p:nvSpPr>
          <p:spPr>
            <a:xfrm>
              <a:off x="1571607" y="3039666"/>
              <a:ext cx="6833949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D46F2-5A5F-37EF-DF84-7DFC975FA13C}"/>
                </a:ext>
              </a:extLst>
            </p:cNvPr>
            <p:cNvSpPr/>
            <p:nvPr/>
          </p:nvSpPr>
          <p:spPr>
            <a:xfrm>
              <a:off x="3805780" y="2891219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1000 ml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DA4C04-D808-9EF7-2D21-8D48673436E4}"/>
                </a:ext>
              </a:extLst>
            </p:cNvPr>
            <p:cNvGrpSpPr/>
            <p:nvPr/>
          </p:nvGrpSpPr>
          <p:grpSpPr>
            <a:xfrm>
              <a:off x="1571608" y="3548319"/>
              <a:ext cx="1735133" cy="707886"/>
              <a:chOff x="6365908" y="3553584"/>
              <a:chExt cx="1735133" cy="70788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2294892-374B-7FB7-62C5-616731913645}"/>
                  </a:ext>
                </a:extLst>
              </p:cNvPr>
              <p:cNvSpPr/>
              <p:nvPr/>
            </p:nvSpPr>
            <p:spPr>
              <a:xfrm>
                <a:off x="6365908" y="3639095"/>
                <a:ext cx="171072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86E9BA-45CD-9AF8-F221-26E2C5ADE4C3}"/>
                  </a:ext>
                </a:extLst>
              </p:cNvPr>
              <p:cNvSpPr/>
              <p:nvPr/>
            </p:nvSpPr>
            <p:spPr>
              <a:xfrm>
                <a:off x="6390321" y="3553584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250ml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58707B8-5E23-148B-9AA3-35CC3A4D89AE}"/>
                </a:ext>
              </a:extLst>
            </p:cNvPr>
            <p:cNvGrpSpPr/>
            <p:nvPr/>
          </p:nvGrpSpPr>
          <p:grpSpPr>
            <a:xfrm>
              <a:off x="3282328" y="3548319"/>
              <a:ext cx="1735133" cy="707886"/>
              <a:chOff x="6365908" y="3553584"/>
              <a:chExt cx="1735133" cy="70788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ED8C3D6-3C3C-B7B9-66FA-DE7193033901}"/>
                  </a:ext>
                </a:extLst>
              </p:cNvPr>
              <p:cNvSpPr/>
              <p:nvPr/>
            </p:nvSpPr>
            <p:spPr>
              <a:xfrm>
                <a:off x="6365908" y="3639095"/>
                <a:ext cx="171072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661D915-88D6-2BDD-DA4F-033FF3FC93F2}"/>
                  </a:ext>
                </a:extLst>
              </p:cNvPr>
              <p:cNvSpPr/>
              <p:nvPr/>
            </p:nvSpPr>
            <p:spPr>
              <a:xfrm>
                <a:off x="6390321" y="3553584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250ml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7DAEF8F-D071-6D31-7FA1-F1AC2798DB15}"/>
                </a:ext>
              </a:extLst>
            </p:cNvPr>
            <p:cNvGrpSpPr/>
            <p:nvPr/>
          </p:nvGrpSpPr>
          <p:grpSpPr>
            <a:xfrm>
              <a:off x="4997740" y="3548319"/>
              <a:ext cx="1735133" cy="707886"/>
              <a:chOff x="6365908" y="3553584"/>
              <a:chExt cx="1735133" cy="707886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9B0D8AE6-AB49-4889-CDBD-FC8E540B97A4}"/>
                  </a:ext>
                </a:extLst>
              </p:cNvPr>
              <p:cNvSpPr/>
              <p:nvPr/>
            </p:nvSpPr>
            <p:spPr>
              <a:xfrm>
                <a:off x="6365908" y="3639095"/>
                <a:ext cx="171072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B4A3D88-FD71-40E5-9C9F-0FA02457F685}"/>
                  </a:ext>
                </a:extLst>
              </p:cNvPr>
              <p:cNvSpPr/>
              <p:nvPr/>
            </p:nvSpPr>
            <p:spPr>
              <a:xfrm>
                <a:off x="6390321" y="3553584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250ml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2CA86B9-9721-316D-671E-8AB448245061}"/>
                </a:ext>
              </a:extLst>
            </p:cNvPr>
            <p:cNvSpPr/>
            <p:nvPr/>
          </p:nvSpPr>
          <p:spPr>
            <a:xfrm>
              <a:off x="6694837" y="3628564"/>
              <a:ext cx="171072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A5F031-5C6D-B3E0-53F8-0EC8DCD257CC}"/>
                </a:ext>
              </a:extLst>
            </p:cNvPr>
            <p:cNvSpPr/>
            <p:nvPr/>
          </p:nvSpPr>
          <p:spPr>
            <a:xfrm>
              <a:off x="6792786" y="3582573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9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1556</TotalTime>
  <Words>210</Words>
  <Application>Microsoft Office PowerPoint</Application>
  <PresentationFormat>On-screen Show (4:3)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92</cp:revision>
  <dcterms:created xsi:type="dcterms:W3CDTF">2013-01-27T09:14:16Z</dcterms:created>
  <dcterms:modified xsi:type="dcterms:W3CDTF">2026-04-10T11:05:48Z</dcterms:modified>
  <cp:category/>
</cp:coreProperties>
</file>