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98" r:id="rId2"/>
    <p:sldId id="305" r:id="rId3"/>
    <p:sldId id="306" r:id="rId4"/>
    <p:sldId id="307" r:id="rId5"/>
    <p:sldId id="308" r:id="rId6"/>
    <p:sldId id="30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 snapToObjects="1">
      <p:cViewPr varScale="1">
        <p:scale>
          <a:sx n="74" d="100"/>
          <a:sy n="74" d="100"/>
        </p:scale>
        <p:origin x="1714" y="2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01/04/2026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3185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4AA6D-0A39-8056-5832-56486F72FA31}"/>
              </a:ext>
            </a:extLst>
          </p:cNvPr>
          <p:cNvSpPr txBox="1"/>
          <p:nvPr/>
        </p:nvSpPr>
        <p:spPr>
          <a:xfrm>
            <a:off x="855405" y="94441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Convert fractions to decimals: word problems</a:t>
            </a:r>
            <a:endParaRPr lang="en-GB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771AE-01A5-8124-38DE-59221AB05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230" y="2698737"/>
            <a:ext cx="3328156" cy="34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72563"/>
            <a:ext cx="83156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dirty="0"/>
              <a:t>Recap: write the </a:t>
            </a:r>
          </a:p>
          <a:p>
            <a:pPr algn="ctr"/>
            <a:r>
              <a:rPr lang="en-GB" sz="4000" dirty="0"/>
              <a:t>answers as decimals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4D9AC3-CF18-97CF-96D6-8FCD56809555}"/>
              </a:ext>
            </a:extLst>
          </p:cNvPr>
          <p:cNvSpPr txBox="1"/>
          <p:nvPr/>
        </p:nvSpPr>
        <p:spPr>
          <a:xfrm>
            <a:off x="2564475" y="1657173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1)  0.5 + ___ =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9773-531B-C8C7-60D9-15559AC846FB}"/>
              </a:ext>
            </a:extLst>
          </p:cNvPr>
          <p:cNvSpPr txBox="1"/>
          <p:nvPr/>
        </p:nvSpPr>
        <p:spPr>
          <a:xfrm>
            <a:off x="2564475" y="2650841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2)  0.05 + ___ 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5E4307-4177-188E-C175-DE7B8BF6F6B6}"/>
                  </a:ext>
                </a:extLst>
              </p:cNvPr>
              <p:cNvSpPr txBox="1"/>
              <p:nvPr/>
            </p:nvSpPr>
            <p:spPr>
              <a:xfrm>
                <a:off x="2564475" y="3644509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3)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5E4307-4177-188E-C175-DE7B8BF6F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475" y="3644509"/>
                <a:ext cx="6204856" cy="932628"/>
              </a:xfrm>
              <a:prstGeom prst="rect">
                <a:avLst/>
              </a:prstGeom>
              <a:blipFill>
                <a:blip r:embed="rId5"/>
                <a:stretch>
                  <a:fillRect l="-3536" b="-24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BB0140-E9E6-228F-4E0B-F1CE2D45B85F}"/>
                  </a:ext>
                </a:extLst>
              </p:cNvPr>
              <p:cNvSpPr txBox="1"/>
              <p:nvPr/>
            </p:nvSpPr>
            <p:spPr>
              <a:xfrm>
                <a:off x="2564475" y="4669212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4)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BB0140-E9E6-228F-4E0B-F1CE2D45B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475" y="4669212"/>
                <a:ext cx="6204856" cy="932628"/>
              </a:xfrm>
              <a:prstGeom prst="rect">
                <a:avLst/>
              </a:prstGeom>
              <a:blipFill>
                <a:blip r:embed="rId6"/>
                <a:stretch>
                  <a:fillRect l="-3536" b="-24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E79FD46B-75FA-0B2F-EEF5-20F7273D5089}"/>
              </a:ext>
            </a:extLst>
          </p:cNvPr>
          <p:cNvSpPr/>
          <p:nvPr/>
        </p:nvSpPr>
        <p:spPr>
          <a:xfrm>
            <a:off x="4561153" y="1846798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B8D49-AFBE-7F11-1B28-B665F074BB95}"/>
              </a:ext>
            </a:extLst>
          </p:cNvPr>
          <p:cNvSpPr/>
          <p:nvPr/>
        </p:nvSpPr>
        <p:spPr>
          <a:xfrm>
            <a:off x="4723383" y="3870593"/>
            <a:ext cx="107590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4FA5B1-8A42-BD6D-F1F8-BBD79E32519D}"/>
              </a:ext>
            </a:extLst>
          </p:cNvPr>
          <p:cNvSpPr/>
          <p:nvPr/>
        </p:nvSpPr>
        <p:spPr>
          <a:xfrm>
            <a:off x="4856117" y="2812871"/>
            <a:ext cx="120372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0.95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6AD013-E39D-99F1-5EFB-78FDCE611378}"/>
              </a:ext>
            </a:extLst>
          </p:cNvPr>
          <p:cNvSpPr/>
          <p:nvPr/>
        </p:nvSpPr>
        <p:spPr>
          <a:xfrm>
            <a:off x="5128950" y="4859312"/>
            <a:ext cx="107590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CFEBF0-DD9C-7BB6-454E-C663FCAC276A}"/>
                  </a:ext>
                </a:extLst>
              </p:cNvPr>
              <p:cNvSpPr txBox="1"/>
              <p:nvPr/>
            </p:nvSpPr>
            <p:spPr>
              <a:xfrm>
                <a:off x="2564475" y="5689376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5)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 ___  = 1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CFEBF0-DD9C-7BB6-454E-C663FCAC2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475" y="5689376"/>
                <a:ext cx="6204856" cy="932628"/>
              </a:xfrm>
              <a:prstGeom prst="rect">
                <a:avLst/>
              </a:prstGeom>
              <a:blipFill>
                <a:blip r:embed="rId7"/>
                <a:stretch>
                  <a:fillRect l="-3536" b="-24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46D0CD5-1364-4FC5-BA44-4BB271A3B68B}"/>
              </a:ext>
            </a:extLst>
          </p:cNvPr>
          <p:cNvSpPr/>
          <p:nvPr/>
        </p:nvSpPr>
        <p:spPr>
          <a:xfrm>
            <a:off x="4604669" y="5904439"/>
            <a:ext cx="114543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0.25</a:t>
            </a:r>
          </a:p>
        </p:txBody>
      </p:sp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373A0E-FE15-7305-5E5A-7249C6D5F8E7}"/>
                  </a:ext>
                </a:extLst>
              </p:cNvPr>
              <p:cNvSpPr txBox="1"/>
              <p:nvPr/>
            </p:nvSpPr>
            <p:spPr>
              <a:xfrm>
                <a:off x="1111096" y="414300"/>
                <a:ext cx="8146026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600" dirty="0"/>
                  <a:t>Ali drinks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20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ar-AE" sz="320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sz="5400" dirty="0"/>
                  <a:t> </a:t>
                </a:r>
                <a:r>
                  <a:rPr lang="en-GB" sz="3600" dirty="0"/>
                  <a:t>of a bottle of water.</a:t>
                </a:r>
                <a:br>
                  <a:rPr lang="en-GB" sz="3600" dirty="0"/>
                </a:br>
                <a:r>
                  <a:rPr lang="en-GB" sz="3600" b="1" dirty="0"/>
                  <a:t>What decimal amount of the bottle is left?</a:t>
                </a:r>
                <a:endParaRPr lang="en-GB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373A0E-FE15-7305-5E5A-7249C6D5F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96" y="414300"/>
                <a:ext cx="8146026" cy="2031325"/>
              </a:xfrm>
              <a:prstGeom prst="rect">
                <a:avLst/>
              </a:prstGeom>
              <a:blipFill>
                <a:blip r:embed="rId4"/>
                <a:stretch>
                  <a:fillRect b="-105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0D10EB-1035-CE96-8741-00CA738A1ADF}"/>
                  </a:ext>
                </a:extLst>
              </p:cNvPr>
              <p:cNvSpPr txBox="1"/>
              <p:nvPr/>
            </p:nvSpPr>
            <p:spPr>
              <a:xfrm>
                <a:off x="3500820" y="2720779"/>
                <a:ext cx="5072909" cy="2248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B050"/>
                    </a:solidFill>
                  </a:rPr>
                  <a:t>Amount left:</a:t>
                </a:r>
              </a:p>
              <a:p>
                <a:pPr algn="ctr"/>
                <a:r>
                  <a:rPr lang="en-GB" sz="4000" dirty="0"/>
                  <a:t> </a:t>
                </a:r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32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32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320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ar-AE" sz="6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0D10EB-1035-CE96-8741-00CA738A1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20" y="2720779"/>
                <a:ext cx="5072909" cy="2248629"/>
              </a:xfrm>
              <a:prstGeom prst="rect">
                <a:avLst/>
              </a:prstGeom>
              <a:blipFill>
                <a:blip r:embed="rId5"/>
                <a:stretch>
                  <a:fillRect t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0F339C7-9A2B-608D-C255-309E55B50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68064" y="1942402"/>
            <a:ext cx="6751948" cy="45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EF0670-718C-C424-970A-4E4FFAD7BCDD}"/>
                  </a:ext>
                </a:extLst>
              </p:cNvPr>
              <p:cNvSpPr txBox="1"/>
              <p:nvPr/>
            </p:nvSpPr>
            <p:spPr>
              <a:xfrm>
                <a:off x="997974" y="121510"/>
                <a:ext cx="8146026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600" dirty="0"/>
                  <a:t>Mia eats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4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7200" dirty="0"/>
                  <a:t> </a:t>
                </a:r>
                <a:r>
                  <a:rPr lang="en-GB" sz="3600" dirty="0"/>
                  <a:t>of a cake.</a:t>
                </a:r>
                <a:br>
                  <a:rPr lang="en-GB" sz="3600" dirty="0"/>
                </a:br>
                <a:r>
                  <a:rPr lang="en-GB" sz="3600" b="1" dirty="0"/>
                  <a:t>What decimal amount of the cake is left?</a:t>
                </a:r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EF0670-718C-C424-970A-4E4FFAD7B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974" y="121510"/>
                <a:ext cx="8146026" cy="1754326"/>
              </a:xfrm>
              <a:prstGeom prst="rect">
                <a:avLst/>
              </a:prstGeom>
              <a:blipFill>
                <a:blip r:embed="rId4"/>
                <a:stretch>
                  <a:fillRect l="-1123" r="-1048" b="-121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BBB692-C8EF-26E9-1874-3FC1E9A484CA}"/>
                  </a:ext>
                </a:extLst>
              </p:cNvPr>
              <p:cNvSpPr txBox="1"/>
              <p:nvPr/>
            </p:nvSpPr>
            <p:spPr>
              <a:xfrm>
                <a:off x="4026310" y="2530612"/>
                <a:ext cx="4626076" cy="2075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600" b="1" dirty="0">
                    <a:solidFill>
                      <a:srgbClr val="00B050"/>
                    </a:solidFill>
                  </a:rPr>
                  <a:t>Amount left: </a:t>
                </a:r>
              </a:p>
              <a:p>
                <a:pPr algn="ctr"/>
                <a:endParaRPr lang="en-GB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40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4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ar-AE" sz="4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4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ar-AE" sz="4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40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40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400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sz="6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BBB692-C8EF-26E9-1874-3FC1E9A48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310" y="2530612"/>
                <a:ext cx="4626076" cy="2075825"/>
              </a:xfrm>
              <a:prstGeom prst="rect">
                <a:avLst/>
              </a:prstGeom>
              <a:blipFill>
                <a:blip r:embed="rId5"/>
                <a:stretch>
                  <a:fillRect t="-43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436B3E6-1B4B-14A0-0677-C5724C8EB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804" y="2938807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9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1CE193-2BDA-89A7-60FF-987BF44F29E7}"/>
                  </a:ext>
                </a:extLst>
              </p:cNvPr>
              <p:cNvSpPr txBox="1"/>
              <p:nvPr/>
            </p:nvSpPr>
            <p:spPr>
              <a:xfrm>
                <a:off x="997974" y="548899"/>
                <a:ext cx="814602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600" dirty="0"/>
                  <a:t>Sam drinks</a:t>
                </a:r>
                <a:r>
                  <a:rPr lang="en-GB" sz="5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2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5400" dirty="0"/>
                  <a:t> </a:t>
                </a:r>
                <a:r>
                  <a:rPr lang="en-GB" sz="3600" dirty="0"/>
                  <a:t>of a juice bottle.</a:t>
                </a:r>
                <a:br>
                  <a:rPr lang="en-GB" sz="3600" dirty="0"/>
                </a:br>
                <a:r>
                  <a:rPr lang="en-GB" sz="3600" b="1" dirty="0"/>
                  <a:t>What decimal amount is left?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1CE193-2BDA-89A7-60FF-987BF44F2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974" y="548899"/>
                <a:ext cx="8146026" cy="1477328"/>
              </a:xfrm>
              <a:prstGeom prst="rect">
                <a:avLst/>
              </a:prstGeom>
              <a:blipFill>
                <a:blip r:embed="rId3"/>
                <a:stretch>
                  <a:fillRect b="-14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6829F-4663-89FE-CB94-D9E9F80CEAC5}"/>
                  </a:ext>
                </a:extLst>
              </p:cNvPr>
              <p:cNvSpPr txBox="1"/>
              <p:nvPr/>
            </p:nvSpPr>
            <p:spPr>
              <a:xfrm>
                <a:off x="3814917" y="2816303"/>
                <a:ext cx="4680154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solidFill>
                      <a:srgbClr val="00B050"/>
                    </a:solidFill>
                  </a:rPr>
                  <a:t>Amount left:</a:t>
                </a:r>
              </a:p>
              <a:p>
                <a:pPr algn="ctr"/>
                <a:endParaRPr lang="en-GB" sz="3200" dirty="0"/>
              </a:p>
              <a:p>
                <a:pPr algn="ctr"/>
                <a:r>
                  <a:rPr lang="en-GB" sz="4800" dirty="0"/>
                  <a:t> </a:t>
                </a:r>
                <a14:m>
                  <m:oMath xmlns:m="http://schemas.openxmlformats.org/officeDocument/2006/math">
                    <m:r>
                      <a:rPr lang="en-GB" sz="320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320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ar-A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2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ar-AE" sz="32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2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ar-AE" sz="32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ar-AE" sz="3200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3200">
                        <a:latin typeface="Cambria Math" panose="02040503050406030204" pitchFamily="18" charset="0"/>
                      </a:rPr>
                      <m:t>0</m:t>
                    </m:r>
                    <m:r>
                      <a:rPr lang="ar-AE" sz="3200"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320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endParaRPr lang="en-GB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76829F-4663-89FE-CB94-D9E9F80C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917" y="2816303"/>
                <a:ext cx="4680154" cy="1815882"/>
              </a:xfrm>
              <a:prstGeom prst="rect">
                <a:avLst/>
              </a:prstGeom>
              <a:blipFill>
                <a:blip r:embed="rId5"/>
                <a:stretch>
                  <a:fillRect t="-43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31A7ABD-BDA7-D510-2223-B88BE4BBF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443" r="32887"/>
          <a:stretch>
            <a:fillRect/>
          </a:stretch>
        </p:blipFill>
        <p:spPr>
          <a:xfrm>
            <a:off x="872991" y="2026227"/>
            <a:ext cx="2476939" cy="46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1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89135E-AA12-CF6E-166F-B87DCE28DA22}"/>
                  </a:ext>
                </a:extLst>
              </p:cNvPr>
              <p:cNvSpPr txBox="1"/>
              <p:nvPr/>
            </p:nvSpPr>
            <p:spPr>
              <a:xfrm>
                <a:off x="1098409" y="661950"/>
                <a:ext cx="814602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600" dirty="0"/>
                  <a:t>A tank uses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200">
                            <a:latin typeface="Cambria Math" panose="02040503050406030204" pitchFamily="18" charset="0"/>
                          </a:rPr>
                          <m:t>47</m:t>
                        </m:r>
                      </m:num>
                      <m:den>
                        <m:r>
                          <a:rPr lang="ar-AE" sz="320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GB" sz="5400" dirty="0"/>
                  <a:t> </a:t>
                </a:r>
                <a:r>
                  <a:rPr lang="en-GB" sz="3600" dirty="0"/>
                  <a:t>of its water.</a:t>
                </a:r>
                <a:br>
                  <a:rPr lang="en-GB" sz="3600" dirty="0"/>
                </a:br>
                <a:r>
                  <a:rPr lang="en-GB" sz="3600" b="1" dirty="0"/>
                  <a:t>What decimal amount is left?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89135E-AA12-CF6E-166F-B87DCE28D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409" y="661950"/>
                <a:ext cx="8146026" cy="1477328"/>
              </a:xfrm>
              <a:prstGeom prst="rect">
                <a:avLst/>
              </a:prstGeom>
              <a:blipFill>
                <a:blip r:embed="rId3"/>
                <a:stretch>
                  <a:fillRect b="-14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3A1DE9-6463-8DE8-333E-0580ED7994FE}"/>
                  </a:ext>
                </a:extLst>
              </p:cNvPr>
              <p:cNvSpPr txBox="1"/>
              <p:nvPr/>
            </p:nvSpPr>
            <p:spPr>
              <a:xfrm>
                <a:off x="3859213" y="2866238"/>
                <a:ext cx="4621160" cy="2012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solidFill>
                      <a:srgbClr val="00B050"/>
                    </a:solidFill>
                  </a:rPr>
                  <a:t>Amount left:</a:t>
                </a:r>
              </a:p>
              <a:p>
                <a:pPr algn="ctr"/>
                <a:r>
                  <a:rPr lang="en-GB" sz="3200" dirty="0"/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32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47</m:t>
                          </m:r>
                        </m:num>
                        <m:den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53</m:t>
                          </m:r>
                        </m:num>
                        <m:den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ar-AE" sz="3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32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sz="32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3200">
                          <a:latin typeface="Cambria Math" panose="02040503050406030204" pitchFamily="18" charset="0"/>
                        </a:rPr>
                        <m:t>53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3A1DE9-6463-8DE8-333E-0580ED799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213" y="2866238"/>
                <a:ext cx="4621160" cy="2012410"/>
              </a:xfrm>
              <a:prstGeom prst="rect">
                <a:avLst/>
              </a:prstGeom>
              <a:blipFill>
                <a:blip r:embed="rId5"/>
                <a:stretch>
                  <a:fillRect t="-39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D2C514A-9F2E-FCEE-98EB-D99B539FB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549" y="2295426"/>
            <a:ext cx="4562574" cy="45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4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1448</TotalTime>
  <Words>172</Words>
  <Application>Microsoft Office PowerPoint</Application>
  <PresentationFormat>On-screen Show (4:3)</PresentationFormat>
  <Paragraphs>32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77</cp:revision>
  <dcterms:created xsi:type="dcterms:W3CDTF">2013-01-27T09:14:16Z</dcterms:created>
  <dcterms:modified xsi:type="dcterms:W3CDTF">2026-04-01T20:25:04Z</dcterms:modified>
  <cp:category/>
</cp:coreProperties>
</file>