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3" r:id="rId3"/>
    <p:sldId id="312" r:id="rId4"/>
    <p:sldId id="314" r:id="rId5"/>
    <p:sldId id="309" r:id="rId6"/>
    <p:sldId id="31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2313512" y="20949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10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2313512" y="452066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2.2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2313512" y="330780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4.3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2313512" y="573352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0.1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4266159" y="2167849"/>
            <a:ext cx="2537764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396437" y="337613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135883" y="4570646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599512" y="5733525"/>
            <a:ext cx="2667308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2313512" y="92615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2.5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636145" y="99448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089008" y="361945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 jug contains </a:t>
            </a:r>
            <a:r>
              <a:rPr lang="en-US" sz="3600" b="1" dirty="0"/>
              <a:t>1.5 </a:t>
            </a:r>
            <a:r>
              <a:rPr lang="en-US" sz="3600" b="1" dirty="0" err="1"/>
              <a:t>litres</a:t>
            </a:r>
            <a:r>
              <a:rPr lang="en-US" sz="3600" dirty="0"/>
              <a:t> of juice.</a:t>
            </a:r>
            <a:br>
              <a:rPr lang="en-US" sz="3600" dirty="0"/>
            </a:br>
            <a:r>
              <a:rPr lang="en-US" sz="3600" b="1" dirty="0"/>
              <a:t>450 ml</a:t>
            </a:r>
            <a:r>
              <a:rPr lang="en-US" sz="3600" dirty="0"/>
              <a:t> is poured into cups.</a:t>
            </a:r>
            <a:br>
              <a:rPr lang="en-US" sz="3600" dirty="0"/>
            </a:br>
            <a:r>
              <a:rPr lang="en-US" sz="3600" b="1" dirty="0"/>
              <a:t>How much juice is left in ml?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2FA745-AE18-51A0-9A27-2BA25345FEEC}"/>
              </a:ext>
            </a:extLst>
          </p:cNvPr>
          <p:cNvGrpSpPr/>
          <p:nvPr/>
        </p:nvGrpSpPr>
        <p:grpSpPr>
          <a:xfrm>
            <a:off x="1605655" y="3392736"/>
            <a:ext cx="6469070" cy="1436715"/>
            <a:chOff x="1877236" y="3064208"/>
            <a:chExt cx="6469070" cy="14367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882515" y="3207555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971230" y="3064208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1500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1EB803-0DA8-D162-FF7E-2E798CB53A2E}"/>
                </a:ext>
              </a:extLst>
            </p:cNvPr>
            <p:cNvSpPr/>
            <p:nvPr/>
          </p:nvSpPr>
          <p:spPr>
            <a:xfrm>
              <a:off x="1877236" y="3820903"/>
              <a:ext cx="4577163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7D708-0A5F-C54E-7104-6BFE78BC63C0}"/>
                </a:ext>
              </a:extLst>
            </p:cNvPr>
            <p:cNvSpPr/>
            <p:nvPr/>
          </p:nvSpPr>
          <p:spPr>
            <a:xfrm>
              <a:off x="3716640" y="3793037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5F986C5-4B78-3BC7-9F02-B96CF6CF993E}"/>
                </a:ext>
              </a:extLst>
            </p:cNvPr>
            <p:cNvSpPr/>
            <p:nvPr/>
          </p:nvSpPr>
          <p:spPr>
            <a:xfrm>
              <a:off x="6454400" y="3820903"/>
              <a:ext cx="171072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B5E9C-35BF-4AD3-485F-95844F2A92F7}"/>
                </a:ext>
              </a:extLst>
            </p:cNvPr>
            <p:cNvSpPr/>
            <p:nvPr/>
          </p:nvSpPr>
          <p:spPr>
            <a:xfrm>
              <a:off x="6635586" y="3726365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450ml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152004" y="4759910"/>
            <a:ext cx="8146026" cy="1447448"/>
            <a:chOff x="-152004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152004" y="525201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1500 - 450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5965312" y="5061903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1050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754546-A7FE-1766-C174-227433B8C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5FEAEF-AAC7-7F8B-A103-D1733796D8F0}"/>
              </a:ext>
            </a:extLst>
          </p:cNvPr>
          <p:cNvGrpSpPr/>
          <p:nvPr/>
        </p:nvGrpSpPr>
        <p:grpSpPr>
          <a:xfrm>
            <a:off x="-152004" y="4437077"/>
            <a:ext cx="8146026" cy="1447448"/>
            <a:chOff x="-152004" y="4437077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72710-E827-0B8E-B9FC-CC76441C0D9F}"/>
                </a:ext>
              </a:extLst>
            </p:cNvPr>
            <p:cNvSpPr txBox="1"/>
            <p:nvPr/>
          </p:nvSpPr>
          <p:spPr>
            <a:xfrm>
              <a:off x="-152004" y="4878072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1000 - 150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3A62-3794-1FE3-4AE2-E5BAB0532FC8}"/>
                </a:ext>
              </a:extLst>
            </p:cNvPr>
            <p:cNvSpPr/>
            <p:nvPr/>
          </p:nvSpPr>
          <p:spPr>
            <a:xfrm>
              <a:off x="5978368" y="4437077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5972764" y="4621903"/>
            <a:ext cx="2330244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850g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68204" y="141629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parcel weighs </a:t>
            </a:r>
            <a:r>
              <a:rPr lang="en-US" sz="3600" b="1" dirty="0"/>
              <a:t>1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 box itself weighs </a:t>
            </a:r>
            <a:r>
              <a:rPr lang="en-US" sz="3600" b="1" dirty="0"/>
              <a:t>150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mass of the item inside?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B4A4E-8926-8B88-31C7-5DD7B0D86DB1}"/>
              </a:ext>
            </a:extLst>
          </p:cNvPr>
          <p:cNvGrpSpPr/>
          <p:nvPr/>
        </p:nvGrpSpPr>
        <p:grpSpPr>
          <a:xfrm>
            <a:off x="2084647" y="2919052"/>
            <a:ext cx="6282604" cy="1415961"/>
            <a:chOff x="1794024" y="2833069"/>
            <a:chExt cx="6282604" cy="141596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CCD2C5-013E-AE9C-61AD-CF20C00E6F18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A7212-C96D-C912-C2C1-53B2A4842406}"/>
                </a:ext>
              </a:extLst>
            </p:cNvPr>
            <p:cNvSpPr/>
            <p:nvPr/>
          </p:nvSpPr>
          <p:spPr>
            <a:xfrm>
              <a:off x="3981143" y="2833069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1000 g 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316F9-B79D-8051-A8D6-F061A78634F8}"/>
                </a:ext>
              </a:extLst>
            </p:cNvPr>
            <p:cNvGrpSpPr/>
            <p:nvPr/>
          </p:nvGrpSpPr>
          <p:grpSpPr>
            <a:xfrm>
              <a:off x="4080386" y="3626761"/>
              <a:ext cx="3996242" cy="599768"/>
              <a:chOff x="2369667" y="3639095"/>
              <a:chExt cx="3996242" cy="59976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B2D5BC-0662-1469-F0A8-0BE21A483867}"/>
                  </a:ext>
                </a:extLst>
              </p:cNvPr>
              <p:cNvSpPr/>
              <p:nvPr/>
            </p:nvSpPr>
            <p:spPr>
              <a:xfrm>
                <a:off x="2369667" y="3639095"/>
                <a:ext cx="399624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E03A82-2A33-4E53-CF87-FB5AAD189006}"/>
                  </a:ext>
                </a:extLst>
              </p:cNvPr>
              <p:cNvSpPr/>
              <p:nvPr/>
            </p:nvSpPr>
            <p:spPr>
              <a:xfrm>
                <a:off x="3701425" y="3653621"/>
                <a:ext cx="171072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g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38F80-1B60-3F9E-A9A8-6B72BFE66B80}"/>
                </a:ext>
              </a:extLst>
            </p:cNvPr>
            <p:cNvGrpSpPr/>
            <p:nvPr/>
          </p:nvGrpSpPr>
          <p:grpSpPr>
            <a:xfrm>
              <a:off x="1794025" y="3479589"/>
              <a:ext cx="2286361" cy="769441"/>
              <a:chOff x="6365909" y="3498773"/>
              <a:chExt cx="2286361" cy="76944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8259F2-CE7E-B7ED-8C03-9B52723580E0}"/>
                  </a:ext>
                </a:extLst>
              </p:cNvPr>
              <p:cNvSpPr/>
              <p:nvPr/>
            </p:nvSpPr>
            <p:spPr>
              <a:xfrm>
                <a:off x="6365909" y="3639095"/>
                <a:ext cx="2286361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394801-F7DD-976D-E486-D12183ACB914}"/>
                  </a:ext>
                </a:extLst>
              </p:cNvPr>
              <p:cNvSpPr/>
              <p:nvPr/>
            </p:nvSpPr>
            <p:spPr>
              <a:xfrm>
                <a:off x="6742408" y="3498773"/>
                <a:ext cx="171072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150g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18F34EC-C0D2-F42E-94F7-000635A93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17534" y="-185198"/>
            <a:ext cx="9713924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water bottle holds </a:t>
            </a:r>
            <a:r>
              <a:rPr lang="en-US" sz="3600" b="1" dirty="0"/>
              <a:t>1L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Rosie drinks </a:t>
            </a:r>
            <a:r>
              <a:rPr lang="en-US" sz="3600" b="1" dirty="0"/>
              <a:t>300 ml</a:t>
            </a:r>
            <a:r>
              <a:rPr lang="en-US" sz="3600" dirty="0"/>
              <a:t> in the morning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and </a:t>
            </a:r>
            <a:r>
              <a:rPr lang="en-US" sz="3600" b="1" dirty="0"/>
              <a:t>200 ml</a:t>
            </a:r>
            <a:r>
              <a:rPr lang="en-US" sz="3600" dirty="0"/>
              <a:t> in the afternoon.</a:t>
            </a:r>
            <a:br>
              <a:rPr lang="en-US" sz="3600" dirty="0"/>
            </a:br>
            <a:r>
              <a:rPr lang="en-US" sz="3600" b="1" dirty="0"/>
              <a:t>How much water is left in the bottle?</a:t>
            </a:r>
            <a:endParaRPr lang="en-US" sz="3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565323" y="4759910"/>
            <a:ext cx="8146026" cy="1447448"/>
            <a:chOff x="-565323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565323" y="5238355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1000 - 500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5751559" y="5061903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EDBF296-ECC5-D3C4-4368-8B20401B7FE6}"/>
              </a:ext>
            </a:extLst>
          </p:cNvPr>
          <p:cNvGrpSpPr/>
          <p:nvPr/>
        </p:nvGrpSpPr>
        <p:grpSpPr>
          <a:xfrm>
            <a:off x="1605655" y="3508501"/>
            <a:ext cx="6287883" cy="1352420"/>
            <a:chOff x="1605655" y="3392736"/>
            <a:chExt cx="6287883" cy="135242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610934" y="3536083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699649" y="3392736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16DFBBF-3BB4-D0EE-D566-DF9F5132731E}"/>
                </a:ext>
              </a:extLst>
            </p:cNvPr>
            <p:cNvGrpSpPr/>
            <p:nvPr/>
          </p:nvGrpSpPr>
          <p:grpSpPr>
            <a:xfrm>
              <a:off x="1605655" y="4138639"/>
              <a:ext cx="1950486" cy="599768"/>
              <a:chOff x="1605655" y="4138639"/>
              <a:chExt cx="2433349" cy="599768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A1EB803-0DA8-D162-FF7E-2E798CB53A2E}"/>
                  </a:ext>
                </a:extLst>
              </p:cNvPr>
              <p:cNvSpPr/>
              <p:nvPr/>
            </p:nvSpPr>
            <p:spPr>
              <a:xfrm>
                <a:off x="1605655" y="4138639"/>
                <a:ext cx="2433349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17D708-0A5F-C54E-7104-6BFE78BC63C0}"/>
                  </a:ext>
                </a:extLst>
              </p:cNvPr>
              <p:cNvSpPr/>
              <p:nvPr/>
            </p:nvSpPr>
            <p:spPr>
              <a:xfrm>
                <a:off x="1792121" y="4141500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300ml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D8BAF3-9971-5317-06F9-02EE9A1BFF56}"/>
                </a:ext>
              </a:extLst>
            </p:cNvPr>
            <p:cNvGrpSpPr/>
            <p:nvPr/>
          </p:nvGrpSpPr>
          <p:grpSpPr>
            <a:xfrm>
              <a:off x="3250283" y="4131276"/>
              <a:ext cx="2186437" cy="607131"/>
              <a:chOff x="1145177" y="4128415"/>
              <a:chExt cx="2186437" cy="607131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7A75122-F2B1-FDBD-7C0F-1B4EAB4CF943}"/>
                  </a:ext>
                </a:extLst>
              </p:cNvPr>
              <p:cNvSpPr/>
              <p:nvPr/>
            </p:nvSpPr>
            <p:spPr>
              <a:xfrm>
                <a:off x="1451035" y="4128415"/>
                <a:ext cx="1557925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106B36A-C4FD-3231-5926-660F89B5074E}"/>
                  </a:ext>
                </a:extLst>
              </p:cNvPr>
              <p:cNvSpPr/>
              <p:nvPr/>
            </p:nvSpPr>
            <p:spPr>
              <a:xfrm>
                <a:off x="1145177" y="4150771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200ml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7B0BDC6-62D3-1F2F-82EC-8A99012CDD6D}"/>
                </a:ext>
              </a:extLst>
            </p:cNvPr>
            <p:cNvGrpSpPr/>
            <p:nvPr/>
          </p:nvGrpSpPr>
          <p:grpSpPr>
            <a:xfrm>
              <a:off x="5114066" y="4132727"/>
              <a:ext cx="2779472" cy="612429"/>
              <a:chOff x="-420245" y="4117277"/>
              <a:chExt cx="4638284" cy="612429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BBD5A19-3958-1F3C-D079-68B87B695BE8}"/>
                  </a:ext>
                </a:extLst>
              </p:cNvPr>
              <p:cNvSpPr/>
              <p:nvPr/>
            </p:nvSpPr>
            <p:spPr>
              <a:xfrm>
                <a:off x="-420245" y="4117277"/>
                <a:ext cx="463828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5695090-E4C4-E072-8341-A997E23F797A}"/>
                  </a:ext>
                </a:extLst>
              </p:cNvPr>
              <p:cNvSpPr/>
              <p:nvPr/>
            </p:nvSpPr>
            <p:spPr>
              <a:xfrm>
                <a:off x="805678" y="4144931"/>
                <a:ext cx="2186437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ml </a:t>
                </a:r>
              </a:p>
            </p:txBody>
          </p:sp>
        </p:grpSp>
      </p:grp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FFC85F1D-A0ED-952A-3D5C-416B914B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" y="167570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113706" y="-824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recipe needs </a:t>
            </a:r>
            <a:r>
              <a:rPr lang="en-US" sz="3600" b="1" dirty="0"/>
              <a:t>2 </a:t>
            </a:r>
            <a:r>
              <a:rPr lang="en-US" sz="3600" b="1" dirty="0" err="1"/>
              <a:t>litre</a:t>
            </a:r>
            <a:r>
              <a:rPr lang="en-US" sz="3600" dirty="0"/>
              <a:t> of milk.</a:t>
            </a:r>
            <a:br>
              <a:rPr lang="en-US" sz="3600" dirty="0"/>
            </a:br>
            <a:r>
              <a:rPr lang="en-US" sz="3600" dirty="0"/>
              <a:t>Amy has </a:t>
            </a:r>
            <a:r>
              <a:rPr lang="en-US" sz="3600" b="1" dirty="0"/>
              <a:t>3 bottles of 500 ml</a:t>
            </a:r>
            <a:r>
              <a:rPr lang="en-US" sz="3600" dirty="0"/>
              <a:t> each.</a:t>
            </a:r>
            <a:br>
              <a:rPr lang="en-US" sz="3600" dirty="0"/>
            </a:br>
            <a:r>
              <a:rPr lang="en-US" sz="3600" b="1" dirty="0"/>
              <a:t>How much more milk does she need?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67233" y="4339524"/>
            <a:ext cx="8146026" cy="1447448"/>
            <a:chOff x="-267233" y="4339524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67233" y="481723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2000 – 1500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131469" y="4632673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500ml</a:t>
            </a:r>
          </a:p>
        </p:txBody>
      </p: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8C88DDF-7FEB-9D2B-628F-BFF71512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" y="167570"/>
            <a:ext cx="1327675" cy="13276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C1EC13-31A4-A9D7-2B92-54AE09C46805}"/>
              </a:ext>
            </a:extLst>
          </p:cNvPr>
          <p:cNvGrpSpPr/>
          <p:nvPr/>
        </p:nvGrpSpPr>
        <p:grpSpPr>
          <a:xfrm>
            <a:off x="1571607" y="2891219"/>
            <a:ext cx="6931899" cy="1399240"/>
            <a:chOff x="1571607" y="2891219"/>
            <a:chExt cx="6931899" cy="13992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571607" y="3039666"/>
              <a:ext cx="6833949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3805780" y="2891219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571608" y="3548319"/>
              <a:ext cx="1735133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8707B8-5E23-148B-9AA3-35CC3A4D89AE}"/>
                </a:ext>
              </a:extLst>
            </p:cNvPr>
            <p:cNvGrpSpPr/>
            <p:nvPr/>
          </p:nvGrpSpPr>
          <p:grpSpPr>
            <a:xfrm>
              <a:off x="3282328" y="3548319"/>
              <a:ext cx="1735133" cy="707886"/>
              <a:chOff x="6365908" y="3553584"/>
              <a:chExt cx="1735133" cy="70788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ED8C3D6-3C3C-B7B9-66FA-DE7193033901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61D915-88D6-2BDD-DA4F-033FF3FC93F2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DAEF8F-D071-6D31-7FA1-F1AC2798DB15}"/>
                </a:ext>
              </a:extLst>
            </p:cNvPr>
            <p:cNvGrpSpPr/>
            <p:nvPr/>
          </p:nvGrpSpPr>
          <p:grpSpPr>
            <a:xfrm>
              <a:off x="4997740" y="3548319"/>
              <a:ext cx="1735133" cy="707886"/>
              <a:chOff x="6365908" y="3553584"/>
              <a:chExt cx="1735133" cy="707886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9B0D8AE6-AB49-4889-CDBD-FC8E540B97A4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B4A3D88-FD71-40E5-9C9F-0FA02457F685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500ml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2CA86B9-9721-316D-671E-8AB448245061}"/>
                </a:ext>
              </a:extLst>
            </p:cNvPr>
            <p:cNvSpPr/>
            <p:nvPr/>
          </p:nvSpPr>
          <p:spPr>
            <a:xfrm>
              <a:off x="6694837" y="3628564"/>
              <a:ext cx="171072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A5F031-5C6D-B3E0-53F8-0EC8DCD257CC}"/>
                </a:ext>
              </a:extLst>
            </p:cNvPr>
            <p:cNvSpPr/>
            <p:nvPr/>
          </p:nvSpPr>
          <p:spPr>
            <a:xfrm>
              <a:off x="6792786" y="3582573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1062</TotalTime>
  <Words>204</Words>
  <Application>Microsoft Office PowerPoint</Application>
  <PresentationFormat>On-screen Show (4:3)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2026-04-10T11:10:44Z</dcterms:modified>
  <cp:category/>
</cp:coreProperties>
</file>