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301" r:id="rId3"/>
    <p:sldId id="306" r:id="rId4"/>
    <p:sldId id="308" r:id="rId5"/>
    <p:sldId id="309" r:id="rId6"/>
    <p:sldId id="30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24A4-CBB3-4DC6-9D4E-3BFDE298388C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541A-795E-4524-9B7E-AC3BC78AB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7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7941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E13FD-4C7F-21A3-2EDA-2E1B8BDA3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632" y="2368761"/>
            <a:ext cx="3308902" cy="36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82570"/>
            <a:ext cx="8315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/>
              <a:t>Recap: write the </a:t>
            </a:r>
          </a:p>
          <a:p>
            <a:pPr algn="ctr"/>
            <a:r>
              <a:rPr lang="en-GB" sz="3600" dirty="0"/>
              <a:t>answers as decimals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85DFAC-8B99-B23A-CE0B-725C11EF5A2B}"/>
                  </a:ext>
                </a:extLst>
              </p:cNvPr>
              <p:cNvSpPr txBox="1"/>
              <p:nvPr/>
            </p:nvSpPr>
            <p:spPr>
              <a:xfrm>
                <a:off x="421454" y="1773387"/>
                <a:ext cx="1985031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3200" dirty="0">
                    <a:latin typeface="Comic Sans MS" panose="030F0702030302020204" pitchFamily="66" charset="0"/>
                  </a:rPr>
                  <a:t>a)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 = ?</m:t>
                    </m:r>
                  </m:oMath>
                </a14:m>
                <a:endParaRPr lang="en-GB" sz="32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85DFAC-8B99-B23A-CE0B-725C11EF5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54" y="1773387"/>
                <a:ext cx="1985031" cy="787716"/>
              </a:xfrm>
              <a:prstGeom prst="rect">
                <a:avLst/>
              </a:prstGeom>
              <a:blipFill>
                <a:blip r:embed="rId5"/>
                <a:stretch>
                  <a:fillRect l="-7362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AF9F94-B958-2104-F7D7-338DF8DE8622}"/>
                  </a:ext>
                </a:extLst>
              </p:cNvPr>
              <p:cNvSpPr txBox="1"/>
              <p:nvPr/>
            </p:nvSpPr>
            <p:spPr>
              <a:xfrm>
                <a:off x="421454" y="2835685"/>
                <a:ext cx="2018693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3200" dirty="0">
                    <a:latin typeface="Comic Sans MS" panose="030F0702030302020204" pitchFamily="66" charset="0"/>
                  </a:rPr>
                  <a:t>b)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 = ?</m:t>
                    </m:r>
                  </m:oMath>
                </a14:m>
                <a:endParaRPr lang="en-GB" sz="32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AF9F94-B958-2104-F7D7-338DF8DE8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54" y="2835685"/>
                <a:ext cx="2018693" cy="787716"/>
              </a:xfrm>
              <a:prstGeom prst="rect">
                <a:avLst/>
              </a:prstGeom>
              <a:blipFill>
                <a:blip r:embed="rId6"/>
                <a:stretch>
                  <a:fillRect l="-7251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59B72A-4D57-38CA-6D1C-74AE3B4C112C}"/>
                  </a:ext>
                </a:extLst>
              </p:cNvPr>
              <p:cNvSpPr txBox="1"/>
              <p:nvPr/>
            </p:nvSpPr>
            <p:spPr>
              <a:xfrm>
                <a:off x="421454" y="3897983"/>
                <a:ext cx="2159758" cy="790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3200" dirty="0">
                    <a:latin typeface="Comic Sans MS" panose="030F0702030302020204" pitchFamily="66" charset="0"/>
                  </a:rPr>
                  <a:t>c)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 = ?</m:t>
                    </m:r>
                  </m:oMath>
                </a14:m>
                <a:endParaRPr lang="en-GB" sz="32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59B72A-4D57-38CA-6D1C-74AE3B4C1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54" y="3897983"/>
                <a:ext cx="2159758" cy="790794"/>
              </a:xfrm>
              <a:prstGeom prst="rect">
                <a:avLst/>
              </a:prstGeom>
              <a:blipFill>
                <a:blip r:embed="rId7"/>
                <a:stretch>
                  <a:fillRect l="-6780" b="-1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227129-0804-4CA4-C878-2875697732B3}"/>
                  </a:ext>
                </a:extLst>
              </p:cNvPr>
              <p:cNvSpPr txBox="1"/>
              <p:nvPr/>
            </p:nvSpPr>
            <p:spPr>
              <a:xfrm>
                <a:off x="421454" y="4963359"/>
                <a:ext cx="2361737" cy="790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3200" dirty="0">
                    <a:latin typeface="Comic Sans MS" panose="030F0702030302020204" pitchFamily="66" charset="0"/>
                  </a:rPr>
                  <a:t>d)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 = ?</m:t>
                    </m:r>
                  </m:oMath>
                </a14:m>
                <a:endParaRPr lang="en-GB" sz="32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227129-0804-4CA4-C878-287569773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54" y="4963359"/>
                <a:ext cx="2361737" cy="790794"/>
              </a:xfrm>
              <a:prstGeom prst="rect">
                <a:avLst/>
              </a:prstGeom>
              <a:blipFill>
                <a:blip r:embed="rId8"/>
                <a:stretch>
                  <a:fillRect l="-6186" b="-1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6ECD2C-2E62-760B-524A-6D8460703B30}"/>
              </a:ext>
            </a:extLst>
          </p:cNvPr>
          <p:cNvSpPr txBox="1"/>
          <p:nvPr/>
        </p:nvSpPr>
        <p:spPr>
          <a:xfrm>
            <a:off x="2066113" y="1874857"/>
            <a:ext cx="787395" cy="584775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0.5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2BDC28-B1F3-2C7E-B469-51F249086DFE}"/>
              </a:ext>
            </a:extLst>
          </p:cNvPr>
          <p:cNvSpPr txBox="1"/>
          <p:nvPr/>
        </p:nvSpPr>
        <p:spPr>
          <a:xfrm>
            <a:off x="1988046" y="2940689"/>
            <a:ext cx="1037463" cy="584775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0.25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4B4E6-8A9C-272E-F63C-71B99B6611D4}"/>
              </a:ext>
            </a:extLst>
          </p:cNvPr>
          <p:cNvSpPr txBox="1"/>
          <p:nvPr/>
        </p:nvSpPr>
        <p:spPr>
          <a:xfrm>
            <a:off x="2220376" y="4014002"/>
            <a:ext cx="721672" cy="584775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0.1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3EDB1C-D04E-E66E-01D8-F1F2E48372CE}"/>
              </a:ext>
            </a:extLst>
          </p:cNvPr>
          <p:cNvSpPr txBox="1"/>
          <p:nvPr/>
        </p:nvSpPr>
        <p:spPr>
          <a:xfrm>
            <a:off x="2328739" y="5061296"/>
            <a:ext cx="971741" cy="584775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0.01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49AEBA-4826-F066-8A02-AD6EB8B65E21}"/>
                  </a:ext>
                </a:extLst>
              </p:cNvPr>
              <p:cNvSpPr txBox="1"/>
              <p:nvPr/>
            </p:nvSpPr>
            <p:spPr>
              <a:xfrm>
                <a:off x="4469583" y="1636910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dirty="0">
                    <a:latin typeface="Arial" panose="020B0604020202020204" pitchFamily="34" charset="0"/>
                  </a:rPr>
                  <a:t>e)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49AEBA-4826-F066-8A02-AD6EB8B65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583" y="1636910"/>
                <a:ext cx="6204856" cy="932628"/>
              </a:xfrm>
              <a:prstGeom prst="rect">
                <a:avLst/>
              </a:prstGeom>
              <a:blipFill>
                <a:blip r:embed="rId9"/>
                <a:stretch>
                  <a:fillRect l="-2947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73AB69-A99A-CBD1-9DB8-1EEE2D568DF3}"/>
                  </a:ext>
                </a:extLst>
              </p:cNvPr>
              <p:cNvSpPr txBox="1"/>
              <p:nvPr/>
            </p:nvSpPr>
            <p:spPr>
              <a:xfrm>
                <a:off x="4469583" y="2661613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dirty="0">
                    <a:latin typeface="Arial" panose="020B0604020202020204" pitchFamily="34" charset="0"/>
                  </a:rPr>
                  <a:t>f)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73AB69-A99A-CBD1-9DB8-1EEE2D568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583" y="2661613"/>
                <a:ext cx="6204856" cy="932628"/>
              </a:xfrm>
              <a:prstGeom prst="rect">
                <a:avLst/>
              </a:prstGeom>
              <a:blipFill>
                <a:blip r:embed="rId10"/>
                <a:stretch>
                  <a:fillRect l="-2947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3786C4-6AC6-7A8A-7760-3CBC9F2C5C4B}"/>
                  </a:ext>
                </a:extLst>
              </p:cNvPr>
              <p:cNvSpPr txBox="1"/>
              <p:nvPr/>
            </p:nvSpPr>
            <p:spPr>
              <a:xfrm>
                <a:off x="4469583" y="3681777"/>
                <a:ext cx="6204856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dirty="0">
                    <a:latin typeface="Arial" panose="020B0604020202020204" pitchFamily="34" charset="0"/>
                  </a:rPr>
                  <a:t>g)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88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 ___ = 1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3786C4-6AC6-7A8A-7760-3CBC9F2C5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583" y="3681777"/>
                <a:ext cx="6204856" cy="901593"/>
              </a:xfrm>
              <a:prstGeom prst="rect">
                <a:avLst/>
              </a:prstGeom>
              <a:blipFill>
                <a:blip r:embed="rId11"/>
                <a:stretch>
                  <a:fillRect l="-2947" b="-283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D1DBBE3-A3BA-12E7-EF51-878D5A5B60B8}"/>
              </a:ext>
            </a:extLst>
          </p:cNvPr>
          <p:cNvSpPr txBox="1"/>
          <p:nvPr/>
        </p:nvSpPr>
        <p:spPr>
          <a:xfrm>
            <a:off x="6587613" y="1897562"/>
            <a:ext cx="1061884" cy="584775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0.2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55A86B-1384-3C92-9850-22B69F4ACB83}"/>
              </a:ext>
            </a:extLst>
          </p:cNvPr>
          <p:cNvSpPr txBox="1"/>
          <p:nvPr/>
        </p:nvSpPr>
        <p:spPr>
          <a:xfrm>
            <a:off x="6853084" y="2975038"/>
            <a:ext cx="1076632" cy="584775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0.2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555CE0-6BDF-7E22-5CE2-6CFF697A0ED7}"/>
              </a:ext>
            </a:extLst>
          </p:cNvPr>
          <p:cNvSpPr txBox="1"/>
          <p:nvPr/>
        </p:nvSpPr>
        <p:spPr>
          <a:xfrm>
            <a:off x="7157884" y="3969718"/>
            <a:ext cx="983226" cy="584775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0.12</a:t>
            </a:r>
          </a:p>
        </p:txBody>
      </p:sp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1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652403"/>
            <a:ext cx="8146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Sam eats </a:t>
            </a:r>
            <a:r>
              <a:rPr lang="en-US" sz="3600" b="1" dirty="0"/>
              <a:t>0.9</a:t>
            </a:r>
            <a:r>
              <a:rPr lang="en-US" sz="3600" dirty="0"/>
              <a:t> of a pizza.</a:t>
            </a:r>
            <a:br>
              <a:rPr lang="en-US" sz="3600" dirty="0"/>
            </a:br>
            <a:r>
              <a:rPr lang="en-US" sz="3600" b="1" dirty="0"/>
              <a:t>What fraction of the pizza is left?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0D10EB-1035-CE96-8741-00CA738A1ADF}"/>
                  </a:ext>
                </a:extLst>
              </p:cNvPr>
              <p:cNvSpPr txBox="1"/>
              <p:nvPr/>
            </p:nvSpPr>
            <p:spPr>
              <a:xfrm>
                <a:off x="3500820" y="2720779"/>
                <a:ext cx="5072909" cy="2291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B050"/>
                    </a:solidFill>
                  </a:rPr>
                  <a:t>Amount left:</a:t>
                </a:r>
              </a:p>
              <a:p>
                <a:pPr algn="ctr"/>
                <a:r>
                  <a:rPr lang="en-GB" sz="4000" dirty="0"/>
                  <a:t> </a:t>
                </a:r>
                <a:endParaRPr lang="en-GB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0D10EB-1035-CE96-8741-00CA738A1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20" y="2720779"/>
                <a:ext cx="5072909" cy="2291076"/>
              </a:xfrm>
              <a:prstGeom prst="rect">
                <a:avLst/>
              </a:prstGeom>
              <a:blipFill>
                <a:blip r:embed="rId4"/>
                <a:stretch>
                  <a:fillRect t="-4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BE3C293-1127-6F95-2E9F-8232DBED0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2170471"/>
            <a:ext cx="3873910" cy="38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1CE193-2BDA-89A7-60FF-987BF44F29E7}"/>
                  </a:ext>
                </a:extLst>
              </p:cNvPr>
              <p:cNvSpPr txBox="1"/>
              <p:nvPr/>
            </p:nvSpPr>
            <p:spPr>
              <a:xfrm>
                <a:off x="997974" y="548899"/>
                <a:ext cx="814602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dirty="0"/>
                  <a:t>Sam drinks</a:t>
                </a:r>
                <a:r>
                  <a:rPr lang="en-GB" sz="5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5400" dirty="0"/>
                  <a:t> </a:t>
                </a:r>
                <a:r>
                  <a:rPr lang="en-GB" sz="3600" dirty="0"/>
                  <a:t>of a juice bottle.</a:t>
                </a:r>
                <a:br>
                  <a:rPr lang="en-GB" sz="3600" dirty="0"/>
                </a:br>
                <a:r>
                  <a:rPr lang="en-GB" sz="3600" b="1" dirty="0"/>
                  <a:t>What decimal amount is left?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1CE193-2BDA-89A7-60FF-987BF44F2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974" y="548899"/>
                <a:ext cx="8146026" cy="1477328"/>
              </a:xfrm>
              <a:prstGeom prst="rect">
                <a:avLst/>
              </a:prstGeom>
              <a:blipFill>
                <a:blip r:embed="rId3"/>
                <a:stretch>
                  <a:fillRect b="-14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6829F-4663-89FE-CB94-D9E9F80CEAC5}"/>
                  </a:ext>
                </a:extLst>
              </p:cNvPr>
              <p:cNvSpPr txBox="1"/>
              <p:nvPr/>
            </p:nvSpPr>
            <p:spPr>
              <a:xfrm>
                <a:off x="3814917" y="2816303"/>
                <a:ext cx="4680154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00B050"/>
                    </a:solidFill>
                  </a:rPr>
                  <a:t>Amount left:</a:t>
                </a:r>
              </a:p>
              <a:p>
                <a:pPr algn="ctr"/>
                <a:endParaRPr lang="en-GB" sz="3200" dirty="0"/>
              </a:p>
              <a:p>
                <a:pPr algn="ctr"/>
                <a:r>
                  <a:rPr lang="en-GB" sz="4800" dirty="0"/>
                  <a:t> </a:t>
                </a:r>
                <a14:m>
                  <m:oMath xmlns:m="http://schemas.openxmlformats.org/officeDocument/2006/math">
                    <m:r>
                      <a:rPr lang="en-GB" sz="32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ar-AE" sz="32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ar-AE" sz="3200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3200">
                        <a:latin typeface="Cambria Math" panose="02040503050406030204" pitchFamily="18" charset="0"/>
                      </a:rPr>
                      <m:t>0</m:t>
                    </m:r>
                    <m:r>
                      <a:rPr lang="ar-AE" sz="320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3200" b="0" i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endParaRPr lang="en-GB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6829F-4663-89FE-CB94-D9E9F80C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917" y="2816303"/>
                <a:ext cx="4680154" cy="1815882"/>
              </a:xfrm>
              <a:prstGeom prst="rect">
                <a:avLst/>
              </a:prstGeom>
              <a:blipFill>
                <a:blip r:embed="rId4"/>
                <a:stretch>
                  <a:fillRect t="-43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31A7ABD-BDA7-D510-2223-B88BE4BBFF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43" r="32887"/>
          <a:stretch>
            <a:fillRect/>
          </a:stretch>
        </p:blipFill>
        <p:spPr>
          <a:xfrm>
            <a:off x="872991" y="2026227"/>
            <a:ext cx="2476939" cy="4629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BA15B-31B7-E7BE-A865-42D7D132E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1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89135E-AA12-CF6E-166F-B87DCE28DA22}"/>
                  </a:ext>
                </a:extLst>
              </p:cNvPr>
              <p:cNvSpPr txBox="1"/>
              <p:nvPr/>
            </p:nvSpPr>
            <p:spPr>
              <a:xfrm>
                <a:off x="1098409" y="252571"/>
                <a:ext cx="814602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dirty="0"/>
                  <a:t>A tank uses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0" smtClean="0">
                            <a:latin typeface="Cambria Math" panose="02040503050406030204" pitchFamily="18" charset="0"/>
                          </a:rPr>
                          <m:t>85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GB" sz="5400" dirty="0"/>
                  <a:t> </a:t>
                </a:r>
                <a:r>
                  <a:rPr lang="en-GB" sz="3600" dirty="0"/>
                  <a:t>of its water.</a:t>
                </a:r>
                <a:br>
                  <a:rPr lang="en-GB" sz="3600" dirty="0"/>
                </a:br>
                <a:r>
                  <a:rPr lang="en-GB" sz="3600" b="1" dirty="0"/>
                  <a:t>What decimal amount is left?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89135E-AA12-CF6E-166F-B87DCE28D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409" y="252571"/>
                <a:ext cx="8146026" cy="1477328"/>
              </a:xfrm>
              <a:prstGeom prst="rect">
                <a:avLst/>
              </a:prstGeom>
              <a:blipFill>
                <a:blip r:embed="rId3"/>
                <a:stretch>
                  <a:fillRect b="-144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3A1DE9-6463-8DE8-333E-0580ED7994FE}"/>
                  </a:ext>
                </a:extLst>
              </p:cNvPr>
              <p:cNvSpPr txBox="1"/>
              <p:nvPr/>
            </p:nvSpPr>
            <p:spPr>
              <a:xfrm>
                <a:off x="3859213" y="2866238"/>
                <a:ext cx="4621160" cy="2044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00B050"/>
                    </a:solidFill>
                  </a:rPr>
                  <a:t>Amount left:</a:t>
                </a:r>
              </a:p>
              <a:p>
                <a:pPr algn="ctr"/>
                <a:r>
                  <a:rPr lang="en-GB" sz="3200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85</m:t>
                          </m:r>
                        </m:num>
                        <m:den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3A1DE9-6463-8DE8-333E-0580ED799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213" y="2866238"/>
                <a:ext cx="4621160" cy="2044855"/>
              </a:xfrm>
              <a:prstGeom prst="rect">
                <a:avLst/>
              </a:prstGeom>
              <a:blipFill>
                <a:blip r:embed="rId5"/>
                <a:stretch>
                  <a:fillRect t="-3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D2C514A-9F2E-FCEE-98EB-D99B539FB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549" y="2295426"/>
            <a:ext cx="4562574" cy="45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4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216396" y="495253"/>
            <a:ext cx="8146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cake has </a:t>
            </a:r>
            <a:r>
              <a:rPr lang="en-US" sz="3600" b="1" dirty="0"/>
              <a:t>0.2</a:t>
            </a:r>
            <a:r>
              <a:rPr lang="en-US" sz="3600" dirty="0"/>
              <a:t> eaten.</a:t>
            </a:r>
            <a:br>
              <a:rPr lang="en-US" sz="3600" dirty="0"/>
            </a:br>
            <a:r>
              <a:rPr lang="en-US" sz="3600" b="1" dirty="0"/>
              <a:t>What fraction of the cake is left?</a:t>
            </a:r>
            <a:endParaRPr lang="en-US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6829F-4663-89FE-CB94-D9E9F80CEAC5}"/>
                  </a:ext>
                </a:extLst>
              </p:cNvPr>
              <p:cNvSpPr txBox="1"/>
              <p:nvPr/>
            </p:nvSpPr>
            <p:spPr>
              <a:xfrm>
                <a:off x="3814917" y="2816303"/>
                <a:ext cx="4680154" cy="2041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00B050"/>
                    </a:solidFill>
                  </a:rPr>
                  <a:t>Amount left: </a:t>
                </a:r>
              </a:p>
              <a:p>
                <a:pPr algn="ctr"/>
                <a:endParaRPr lang="en-GB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GB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6829F-4663-89FE-CB94-D9E9F80C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917" y="2816303"/>
                <a:ext cx="4680154" cy="2041649"/>
              </a:xfrm>
              <a:prstGeom prst="rect">
                <a:avLst/>
              </a:prstGeom>
              <a:blipFill>
                <a:blip r:embed="rId4"/>
                <a:stretch>
                  <a:fillRect t="-3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16BC5BF-C4E5-80F8-FC39-CD0C7249A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797" y="2674374"/>
            <a:ext cx="4604460" cy="30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1048</TotalTime>
  <Words>169</Words>
  <Application>Microsoft Office PowerPoint</Application>
  <PresentationFormat>On-screen Show (4:3)</PresentationFormat>
  <Paragraphs>36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71</cp:revision>
  <dcterms:created xsi:type="dcterms:W3CDTF">2013-01-27T09:14:16Z</dcterms:created>
  <dcterms:modified xsi:type="dcterms:W3CDTF">2026-04-01T20:25:43Z</dcterms:modified>
  <cp:category/>
</cp:coreProperties>
</file>