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5" r:id="rId3"/>
    <p:sldId id="308" r:id="rId4"/>
    <p:sldId id="309" r:id="rId5"/>
    <p:sldId id="257" r:id="rId6"/>
    <p:sldId id="310" r:id="rId7"/>
    <p:sldId id="30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893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38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020" y="2694039"/>
            <a:ext cx="4101448" cy="4330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1AC4F6-F675-5DFF-EF77-49498C1AB55C}"/>
              </a:ext>
            </a:extLst>
          </p:cNvPr>
          <p:cNvSpPr txBox="1"/>
          <p:nvPr/>
        </p:nvSpPr>
        <p:spPr>
          <a:xfrm>
            <a:off x="726886" y="836267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Recap: Convert units of measure involving fractions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3523"/>
            <a:ext cx="83118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Recap: </a:t>
            </a:r>
          </a:p>
          <a:p>
            <a:pPr algn="ctr"/>
            <a:r>
              <a:rPr lang="en-US" sz="3600" dirty="0"/>
              <a:t>Convert the fractions</a:t>
            </a:r>
          </a:p>
          <a:p>
            <a:pPr algn="ctr"/>
            <a:r>
              <a:rPr lang="en-US" sz="3600" dirty="0"/>
              <a:t>into a decimal.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AE499B-C750-D841-AB4A-52AFC1607EF3}"/>
                  </a:ext>
                </a:extLst>
              </p:cNvPr>
              <p:cNvSpPr txBox="1"/>
              <p:nvPr/>
            </p:nvSpPr>
            <p:spPr>
              <a:xfrm>
                <a:off x="1377052" y="221833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AE499B-C750-D841-AB4A-52AFC1607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2218335"/>
                <a:ext cx="4572000" cy="830997"/>
              </a:xfrm>
              <a:prstGeom prst="rect">
                <a:avLst/>
              </a:prstGeom>
              <a:blipFill>
                <a:blip r:embed="rId5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1DC83-DEE7-7795-6BF5-5CD640FBA4BC}"/>
                  </a:ext>
                </a:extLst>
              </p:cNvPr>
              <p:cNvSpPr txBox="1"/>
              <p:nvPr/>
            </p:nvSpPr>
            <p:spPr>
              <a:xfrm>
                <a:off x="1377052" y="4644053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1DC83-DEE7-7795-6BF5-5CD640FB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4644053"/>
                <a:ext cx="4572000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250C-01A8-ADFC-28C2-24F9F619F245}"/>
                  </a:ext>
                </a:extLst>
              </p:cNvPr>
              <p:cNvSpPr txBox="1"/>
              <p:nvPr/>
            </p:nvSpPr>
            <p:spPr>
              <a:xfrm>
                <a:off x="1377052" y="3431194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250C-01A8-ADFC-28C2-24F9F619F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431194"/>
                <a:ext cx="4572000" cy="830997"/>
              </a:xfrm>
              <a:prstGeom prst="rect">
                <a:avLst/>
              </a:prstGeom>
              <a:blipFill>
                <a:blip r:embed="rId7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8AECC2-4509-353B-867C-5E39C6ADEB2B}"/>
                  </a:ext>
                </a:extLst>
              </p:cNvPr>
              <p:cNvSpPr txBox="1"/>
              <p:nvPr/>
            </p:nvSpPr>
            <p:spPr>
              <a:xfrm>
                <a:off x="5071491" y="2204451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8AECC2-4509-353B-867C-5E39C6ADE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91" y="2204451"/>
                <a:ext cx="4572000" cy="830997"/>
              </a:xfrm>
              <a:prstGeom prst="rect">
                <a:avLst/>
              </a:prstGeom>
              <a:blipFill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2910008" y="2218335"/>
            <a:ext cx="150608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2910008" y="3473513"/>
            <a:ext cx="1653569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2935817" y="4644053"/>
            <a:ext cx="1601950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0.75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6541311" y="2260654"/>
            <a:ext cx="106885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47AA1-33F6-D661-68EF-8555D13B728F}"/>
                  </a:ext>
                </a:extLst>
              </p:cNvPr>
              <p:cNvSpPr txBox="1"/>
              <p:nvPr/>
            </p:nvSpPr>
            <p:spPr>
              <a:xfrm>
                <a:off x="5071491" y="341731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47AA1-33F6-D661-68EF-8555D13B7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91" y="3417310"/>
                <a:ext cx="4572000" cy="830997"/>
              </a:xfrm>
              <a:prstGeom prst="rect">
                <a:avLst/>
              </a:prstGeom>
              <a:blipFill>
                <a:blip r:embed="rId9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454172-393D-92D9-B098-EAEFCFFB35BF}"/>
                  </a:ext>
                </a:extLst>
              </p:cNvPr>
              <p:cNvSpPr txBox="1"/>
              <p:nvPr/>
            </p:nvSpPr>
            <p:spPr>
              <a:xfrm>
                <a:off x="5165134" y="4630169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454172-393D-92D9-B098-EAEFCFFB3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134" y="4630169"/>
                <a:ext cx="4572000" cy="830997"/>
              </a:xfrm>
              <a:prstGeom prst="rect">
                <a:avLst/>
              </a:prstGeom>
              <a:blipFill>
                <a:blip r:embed="rId10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9FE5ACE-5E37-A94E-C258-D78BFA36D017}"/>
              </a:ext>
            </a:extLst>
          </p:cNvPr>
          <p:cNvSpPr/>
          <p:nvPr/>
        </p:nvSpPr>
        <p:spPr>
          <a:xfrm>
            <a:off x="6823062" y="3437274"/>
            <a:ext cx="106885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368ED4-C4A5-C903-D232-3243A7C39AFB}"/>
              </a:ext>
            </a:extLst>
          </p:cNvPr>
          <p:cNvSpPr/>
          <p:nvPr/>
        </p:nvSpPr>
        <p:spPr>
          <a:xfrm>
            <a:off x="7232519" y="4672488"/>
            <a:ext cx="1498526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0.01</a:t>
            </a:r>
          </a:p>
        </p:txBody>
      </p:sp>
    </p:spTree>
    <p:extLst>
      <p:ext uri="{BB962C8B-B14F-4D97-AF65-F5344CB8AC3E}">
        <p14:creationId xmlns:p14="http://schemas.microsoft.com/office/powerpoint/2010/main" val="3664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/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m = ? cm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blipFill>
                <a:blip r:embed="rId3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C382946-EF0F-A4D0-C70B-D2A93F10C68E}"/>
              </a:ext>
            </a:extLst>
          </p:cNvPr>
          <p:cNvSpPr txBox="1"/>
          <p:nvPr/>
        </p:nvSpPr>
        <p:spPr>
          <a:xfrm>
            <a:off x="-1" y="1670136"/>
            <a:ext cx="3756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        I know that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73D40-0AC7-62A1-60FD-2DFABBEAB460}"/>
              </a:ext>
            </a:extLst>
          </p:cNvPr>
          <p:cNvSpPr txBox="1"/>
          <p:nvPr/>
        </p:nvSpPr>
        <p:spPr>
          <a:xfrm>
            <a:off x="3023720" y="1720096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1m = 100cm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503BC-0437-F342-1C44-DB6DA15E24B4}"/>
              </a:ext>
            </a:extLst>
          </p:cNvPr>
          <p:cNvSpPr txBox="1"/>
          <p:nvPr/>
        </p:nvSpPr>
        <p:spPr>
          <a:xfrm>
            <a:off x="979008" y="2956349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  Therefore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E5CF58-1C22-DD40-C6E4-B2765A4A8E03}"/>
                  </a:ext>
                </a:extLst>
              </p:cNvPr>
              <p:cNvSpPr/>
              <p:nvPr/>
            </p:nvSpPr>
            <p:spPr>
              <a:xfrm>
                <a:off x="2128984" y="2878052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 x 100 = 50 cm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E5CF58-1C22-DD40-C6E4-B2765A4A8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84" y="2878052"/>
                <a:ext cx="6744694" cy="961545"/>
              </a:xfrm>
              <a:prstGeom prst="rect">
                <a:avLst/>
              </a:prstGeom>
              <a:blipFill>
                <a:blip r:embed="rId4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5187A09-7C8A-EB79-663D-252AB83BBB06}"/>
              </a:ext>
            </a:extLst>
          </p:cNvPr>
          <p:cNvGrpSpPr/>
          <p:nvPr/>
        </p:nvGrpSpPr>
        <p:grpSpPr>
          <a:xfrm>
            <a:off x="2471448" y="5250814"/>
            <a:ext cx="5040000" cy="1445200"/>
            <a:chOff x="2043579" y="4645934"/>
            <a:chExt cx="5040000" cy="14452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3F2E48B-087C-6EEC-92B6-545F6A9DC03E}"/>
                </a:ext>
              </a:extLst>
            </p:cNvPr>
            <p:cNvSpPr/>
            <p:nvPr/>
          </p:nvSpPr>
          <p:spPr>
            <a:xfrm>
              <a:off x="2043579" y="4842453"/>
              <a:ext cx="504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4B76BC-AEA5-D918-A881-ACD26927380B}"/>
                </a:ext>
              </a:extLst>
            </p:cNvPr>
            <p:cNvSpPr/>
            <p:nvPr/>
          </p:nvSpPr>
          <p:spPr>
            <a:xfrm>
              <a:off x="3524796" y="4645934"/>
              <a:ext cx="228636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100cm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4704D89-1786-BFBB-9BCA-E700E78AA37A}"/>
                </a:ext>
              </a:extLst>
            </p:cNvPr>
            <p:cNvGrpSpPr/>
            <p:nvPr/>
          </p:nvGrpSpPr>
          <p:grpSpPr>
            <a:xfrm>
              <a:off x="2043579" y="5321693"/>
              <a:ext cx="2520000" cy="769441"/>
              <a:chOff x="2043579" y="5321693"/>
              <a:chExt cx="2520000" cy="769441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0038F9FA-30CE-3D39-1BE0-49ADCA662D13}"/>
                  </a:ext>
                </a:extLst>
              </p:cNvPr>
              <p:cNvSpPr/>
              <p:nvPr/>
            </p:nvSpPr>
            <p:spPr>
              <a:xfrm>
                <a:off x="2043579" y="5447566"/>
                <a:ext cx="252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1F27DDC-4DBF-448D-223D-F4EA33F935C4}"/>
                  </a:ext>
                </a:extLst>
              </p:cNvPr>
              <p:cNvSpPr/>
              <p:nvPr/>
            </p:nvSpPr>
            <p:spPr>
              <a:xfrm>
                <a:off x="2430506" y="5321693"/>
                <a:ext cx="1746145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50cm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D87FBDA-9805-6D64-3C11-5D057A1B853B}"/>
                </a:ext>
              </a:extLst>
            </p:cNvPr>
            <p:cNvGrpSpPr/>
            <p:nvPr/>
          </p:nvGrpSpPr>
          <p:grpSpPr>
            <a:xfrm>
              <a:off x="4563579" y="5314914"/>
              <a:ext cx="2520000" cy="769441"/>
              <a:chOff x="4563579" y="5314914"/>
              <a:chExt cx="2520000" cy="769441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F838157-1FF3-CF69-6BA8-394FA1C58B77}"/>
                  </a:ext>
                </a:extLst>
              </p:cNvPr>
              <p:cNvSpPr/>
              <p:nvPr/>
            </p:nvSpPr>
            <p:spPr>
              <a:xfrm>
                <a:off x="4563579" y="5447566"/>
                <a:ext cx="252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B0B7114-ACAE-916A-C7B4-94AEA98B070C}"/>
                  </a:ext>
                </a:extLst>
              </p:cNvPr>
              <p:cNvSpPr/>
              <p:nvPr/>
            </p:nvSpPr>
            <p:spPr>
              <a:xfrm>
                <a:off x="4980041" y="5314914"/>
                <a:ext cx="1746145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50cm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698E4E0-36CC-9AE6-0B32-A8E190639DD1}"/>
              </a:ext>
            </a:extLst>
          </p:cNvPr>
          <p:cNvSpPr/>
          <p:nvPr/>
        </p:nvSpPr>
        <p:spPr>
          <a:xfrm>
            <a:off x="4991448" y="226363"/>
            <a:ext cx="2077950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150cm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9" name="Picture 3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B85505D-524D-AEC1-3566-C4BA6F1BA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1BB1D3-0986-5005-69B2-1BFF76EFAD54}"/>
              </a:ext>
            </a:extLst>
          </p:cNvPr>
          <p:cNvSpPr txBox="1"/>
          <p:nvPr/>
        </p:nvSpPr>
        <p:spPr>
          <a:xfrm>
            <a:off x="979008" y="4053447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                So 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C9F99F-E5CB-D899-54AD-9181E23A3B9B}"/>
              </a:ext>
            </a:extLst>
          </p:cNvPr>
          <p:cNvSpPr/>
          <p:nvPr/>
        </p:nvSpPr>
        <p:spPr>
          <a:xfrm>
            <a:off x="3023720" y="4053447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100 cm + 50 cm = 150cm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2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37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0BF1D9-1AC5-AB3C-8B45-6EB3B2A0F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80E2CDA-774E-1FFE-9E30-14C2E1AF3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A86D35-D620-7C52-6D6B-DDE52E5E25E3}"/>
                  </a:ext>
                </a:extLst>
              </p:cNvPr>
              <p:cNvSpPr/>
              <p:nvPr/>
            </p:nvSpPr>
            <p:spPr>
              <a:xfrm>
                <a:off x="1377052" y="324699"/>
                <a:ext cx="6744694" cy="9628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kg = ? 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A86D35-D620-7C52-6D6B-DDE52E5E2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24699"/>
                <a:ext cx="6744694" cy="962828"/>
              </a:xfrm>
              <a:prstGeom prst="rect">
                <a:avLst/>
              </a:prstGeom>
              <a:blipFill>
                <a:blip r:embed="rId3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39899F-0E25-55BC-FB33-BCAB31EFEC65}"/>
              </a:ext>
            </a:extLst>
          </p:cNvPr>
          <p:cNvSpPr txBox="1"/>
          <p:nvPr/>
        </p:nvSpPr>
        <p:spPr>
          <a:xfrm>
            <a:off x="-157015" y="173783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I know that: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947A1-059F-5F3A-312E-05596A41EB86}"/>
              </a:ext>
            </a:extLst>
          </p:cNvPr>
          <p:cNvSpPr txBox="1"/>
          <p:nvPr/>
        </p:nvSpPr>
        <p:spPr>
          <a:xfrm>
            <a:off x="3023720" y="173783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1kg = 1000g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6ECEC5-65F3-420C-7B78-736984220C85}"/>
              </a:ext>
            </a:extLst>
          </p:cNvPr>
          <p:cNvSpPr txBox="1"/>
          <p:nvPr/>
        </p:nvSpPr>
        <p:spPr>
          <a:xfrm>
            <a:off x="740479" y="3024052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Therefore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2C505E-951B-2200-4F97-6D22714EAE8A}"/>
                  </a:ext>
                </a:extLst>
              </p:cNvPr>
              <p:cNvSpPr/>
              <p:nvPr/>
            </p:nvSpPr>
            <p:spPr>
              <a:xfrm>
                <a:off x="2128984" y="2895795"/>
                <a:ext cx="6744694" cy="9628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 x 1000 = 750 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2C505E-951B-2200-4F97-6D22714EA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84" y="2895795"/>
                <a:ext cx="6744694" cy="962828"/>
              </a:xfrm>
              <a:prstGeom prst="rect">
                <a:avLst/>
              </a:prstGeom>
              <a:blipFill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5F751F6B-35D7-A879-7977-61E334211B36}"/>
              </a:ext>
            </a:extLst>
          </p:cNvPr>
          <p:cNvSpPr/>
          <p:nvPr/>
        </p:nvSpPr>
        <p:spPr>
          <a:xfrm>
            <a:off x="5262752" y="205205"/>
            <a:ext cx="1932266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2750g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9BB9B9-E324-7486-BDA8-751ED490B62B}"/>
              </a:ext>
            </a:extLst>
          </p:cNvPr>
          <p:cNvGrpSpPr/>
          <p:nvPr/>
        </p:nvGrpSpPr>
        <p:grpSpPr>
          <a:xfrm>
            <a:off x="2236353" y="5201317"/>
            <a:ext cx="5489234" cy="1402312"/>
            <a:chOff x="2015381" y="4663302"/>
            <a:chExt cx="5489234" cy="140231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89B4BC4-B63D-147E-BDE9-D5A661BBCA38}"/>
                </a:ext>
              </a:extLst>
            </p:cNvPr>
            <p:cNvSpPr/>
            <p:nvPr/>
          </p:nvSpPr>
          <p:spPr>
            <a:xfrm>
              <a:off x="2229399" y="4847798"/>
              <a:ext cx="504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3F4329-24C6-957A-AC43-F346B90C8CC1}"/>
                </a:ext>
              </a:extLst>
            </p:cNvPr>
            <p:cNvSpPr/>
            <p:nvPr/>
          </p:nvSpPr>
          <p:spPr>
            <a:xfrm>
              <a:off x="3679085" y="4663302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1000g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5DE4E8-E144-A6CC-8C1E-7319A3BCB2EB}"/>
                </a:ext>
              </a:extLst>
            </p:cNvPr>
            <p:cNvGrpSpPr/>
            <p:nvPr/>
          </p:nvGrpSpPr>
          <p:grpSpPr>
            <a:xfrm>
              <a:off x="2015381" y="5335008"/>
              <a:ext cx="2965589" cy="721466"/>
              <a:chOff x="2015381" y="5335008"/>
              <a:chExt cx="2965589" cy="72146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336D7E1-A9C0-9100-185A-BBE1CB76E32B}"/>
                  </a:ext>
                </a:extLst>
              </p:cNvPr>
              <p:cNvGrpSpPr/>
              <p:nvPr/>
            </p:nvGrpSpPr>
            <p:grpSpPr>
              <a:xfrm>
                <a:off x="2015381" y="5335008"/>
                <a:ext cx="1710720" cy="712326"/>
                <a:chOff x="1734713" y="5335008"/>
                <a:chExt cx="2468876" cy="712326"/>
              </a:xfrm>
            </p:grpSpPr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3519A8A8-32E1-6400-70D7-DD1D56250AA7}"/>
                    </a:ext>
                  </a:extLst>
                </p:cNvPr>
                <p:cNvSpPr/>
                <p:nvPr/>
              </p:nvSpPr>
              <p:spPr>
                <a:xfrm>
                  <a:off x="2043579" y="5447566"/>
                  <a:ext cx="181840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242C7A6-1DBA-0860-D54C-86FEDF2615DA}"/>
                    </a:ext>
                  </a:extLst>
                </p:cNvPr>
                <p:cNvSpPr/>
                <p:nvPr/>
              </p:nvSpPr>
              <p:spPr>
                <a:xfrm>
                  <a:off x="1734713" y="5335008"/>
                  <a:ext cx="2468876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25</a:t>
                  </a:r>
                  <a:r>
                    <a:rPr lang="en-US" sz="2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0g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40D01A0-7A16-5589-A065-9D997AC253F1}"/>
                  </a:ext>
                </a:extLst>
              </p:cNvPr>
              <p:cNvGrpSpPr/>
              <p:nvPr/>
            </p:nvGrpSpPr>
            <p:grpSpPr>
              <a:xfrm>
                <a:off x="3270250" y="5344148"/>
                <a:ext cx="1710720" cy="712326"/>
                <a:chOff x="1734713" y="5335008"/>
                <a:chExt cx="2468876" cy="712326"/>
              </a:xfrm>
            </p:grpSpPr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DC7ED7FA-A21D-7A52-9653-0C411745ABE6}"/>
                    </a:ext>
                  </a:extLst>
                </p:cNvPr>
                <p:cNvSpPr/>
                <p:nvPr/>
              </p:nvSpPr>
              <p:spPr>
                <a:xfrm>
                  <a:off x="2043579" y="5447566"/>
                  <a:ext cx="181840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94F796E-8BB4-DBEE-AC55-B80A9E068F6F}"/>
                    </a:ext>
                  </a:extLst>
                </p:cNvPr>
                <p:cNvSpPr/>
                <p:nvPr/>
              </p:nvSpPr>
              <p:spPr>
                <a:xfrm>
                  <a:off x="1734713" y="5335008"/>
                  <a:ext cx="2468876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25</a:t>
                  </a:r>
                  <a:r>
                    <a:rPr lang="en-US" sz="2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0g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06E0715-4E5A-8417-9F73-980A67EF45FF}"/>
                </a:ext>
              </a:extLst>
            </p:cNvPr>
            <p:cNvSpPr/>
            <p:nvPr/>
          </p:nvSpPr>
          <p:spPr>
            <a:xfrm>
              <a:off x="4753044" y="5456706"/>
              <a:ext cx="126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3D1B01-DD6B-E336-C97D-7EADCEF44BB9}"/>
                </a:ext>
              </a:extLst>
            </p:cNvPr>
            <p:cNvSpPr/>
            <p:nvPr/>
          </p:nvSpPr>
          <p:spPr>
            <a:xfrm>
              <a:off x="4539026" y="5344148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25</a:t>
              </a:r>
              <a:r>
                <a:rPr lang="en-US" sz="2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0g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87E8EE0-4525-5497-E949-8A923C29E81D}"/>
                </a:ext>
              </a:extLst>
            </p:cNvPr>
            <p:cNvSpPr/>
            <p:nvPr/>
          </p:nvSpPr>
          <p:spPr>
            <a:xfrm>
              <a:off x="6007913" y="5465846"/>
              <a:ext cx="126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1B3A46-FC9E-F2D1-0770-7702D7BFF98C}"/>
                </a:ext>
              </a:extLst>
            </p:cNvPr>
            <p:cNvSpPr/>
            <p:nvPr/>
          </p:nvSpPr>
          <p:spPr>
            <a:xfrm>
              <a:off x="5793895" y="5353288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25</a:t>
              </a:r>
              <a:r>
                <a:rPr lang="en-US" sz="2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0g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27BE24E-8459-6269-F719-2AF9D58B8731}"/>
              </a:ext>
            </a:extLst>
          </p:cNvPr>
          <p:cNvSpPr txBox="1"/>
          <p:nvPr/>
        </p:nvSpPr>
        <p:spPr>
          <a:xfrm>
            <a:off x="597808" y="4053447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                So 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B26A06-BB57-9C9B-4022-A6E5FDB7C4FB}"/>
              </a:ext>
            </a:extLst>
          </p:cNvPr>
          <p:cNvSpPr/>
          <p:nvPr/>
        </p:nvSpPr>
        <p:spPr>
          <a:xfrm>
            <a:off x="2642520" y="4053447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2000 g + 750 g = 2750g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6A507B-8D3F-0C2F-D2E5-CDC5D1F58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22268400-8241-EB6A-4FCA-A41A82A70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181" y="1771455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/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3.5 m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m = ?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blipFill>
                <a:blip r:embed="rId4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8BCD904-6765-C3B5-17F2-7A0C9772AD5F}"/>
              </a:ext>
            </a:extLst>
          </p:cNvPr>
          <p:cNvGrpSpPr/>
          <p:nvPr/>
        </p:nvGrpSpPr>
        <p:grpSpPr>
          <a:xfrm>
            <a:off x="2520607" y="1373236"/>
            <a:ext cx="6353071" cy="2020610"/>
            <a:chOff x="2520607" y="1373236"/>
            <a:chExt cx="6353071" cy="202061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5B2A7C1-36E9-A1D6-044B-B27ACDDC753B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382946-EF0F-A4D0-C70B-D2A93F10C68E}"/>
                </a:ext>
              </a:extLst>
            </p:cNvPr>
            <p:cNvSpPr txBox="1"/>
            <p:nvPr/>
          </p:nvSpPr>
          <p:spPr>
            <a:xfrm>
              <a:off x="2858375" y="1615868"/>
              <a:ext cx="57000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First, convert the mixed number into a decimal</a:t>
              </a:r>
              <a:endParaRPr lang="en-GB" sz="4000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698E4E0-36CC-9AE6-0B32-A8E190639DD1}"/>
              </a:ext>
            </a:extLst>
          </p:cNvPr>
          <p:cNvSpPr/>
          <p:nvPr/>
        </p:nvSpPr>
        <p:spPr>
          <a:xfrm>
            <a:off x="6007223" y="193771"/>
            <a:ext cx="1233969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9" name="Picture 3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B85505D-524D-AEC1-3566-C4BA6F1BA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2B4AB7-E0A2-EC14-B8D2-87BE91E58E44}"/>
                  </a:ext>
                </a:extLst>
              </p:cNvPr>
              <p:cNvSpPr txBox="1"/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/>
                  <a:t> m ​= 2.5 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2B4AB7-E0A2-EC14-B8D2-87BE91E58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blipFill>
                <a:blip r:embed="rId6"/>
                <a:stretch>
                  <a:fillRect b="-15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39E7-BC6F-3721-1414-ABA10B0E541D}"/>
              </a:ext>
            </a:extLst>
          </p:cNvPr>
          <p:cNvGrpSpPr/>
          <p:nvPr/>
        </p:nvGrpSpPr>
        <p:grpSpPr>
          <a:xfrm>
            <a:off x="2520606" y="1373236"/>
            <a:ext cx="6353071" cy="2020610"/>
            <a:chOff x="2520607" y="1373236"/>
            <a:chExt cx="6353071" cy="2020610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8F98D21F-2179-3F5B-E9F0-7AE84EC631E7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352F4A-395B-E1E8-F4DD-7B3173CFC44D}"/>
                </a:ext>
              </a:extLst>
            </p:cNvPr>
            <p:cNvSpPr txBox="1"/>
            <p:nvPr/>
          </p:nvSpPr>
          <p:spPr>
            <a:xfrm>
              <a:off x="2750220" y="1985211"/>
              <a:ext cx="570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Now add them all up.</a:t>
              </a:r>
              <a:endParaRPr lang="en-GB" sz="4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83F2E6-D0F7-BD2A-795A-5D550FAE92AE}"/>
                  </a:ext>
                </a:extLst>
              </p:cNvPr>
              <p:cNvSpPr txBox="1"/>
              <p:nvPr/>
            </p:nvSpPr>
            <p:spPr>
              <a:xfrm>
                <a:off x="589381" y="4471737"/>
                <a:ext cx="8320036" cy="1048429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>
                    <a:solidFill>
                      <a:srgbClr val="FF0000"/>
                    </a:solidFill>
                  </a:rPr>
                  <a:t>3.5 m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rgbClr val="FF0000"/>
                    </a:solidFill>
                  </a:rPr>
                  <a:t> m </a:t>
                </a:r>
                <a:r>
                  <a:rPr lang="en-GB" sz="4400" b="1" dirty="0"/>
                  <a:t>=</a:t>
                </a:r>
                <a:r>
                  <a:rPr lang="en-GB" sz="4400" dirty="0"/>
                  <a:t> 3.5 m + 2.5 m </a:t>
                </a:r>
                <a:r>
                  <a:rPr lang="en-GB" sz="4400" b="1" dirty="0"/>
                  <a:t>=</a:t>
                </a:r>
                <a:r>
                  <a:rPr lang="en-GB" sz="4400" dirty="0"/>
                  <a:t> </a:t>
                </a:r>
                <a:r>
                  <a:rPr lang="en-GB" sz="4400" dirty="0">
                    <a:solidFill>
                      <a:srgbClr val="00B050"/>
                    </a:solidFill>
                  </a:rPr>
                  <a:t>6 m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83F2E6-D0F7-BD2A-795A-5D550FAE9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1" y="4471737"/>
                <a:ext cx="8320036" cy="1048429"/>
              </a:xfrm>
              <a:prstGeom prst="rect">
                <a:avLst/>
              </a:prstGeom>
              <a:blipFill>
                <a:blip r:embed="rId7"/>
                <a:stretch>
                  <a:fillRect l="-2491" r="-2344" b="-1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9D7278C0-0733-AA4E-2C73-AAF01BED757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C04F9417-5D8C-E50F-2B1D-4E32E661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20ACFDB-BEF2-52DB-E9C5-B1BDB3A9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9DDF5-AF01-F59E-D376-13652A90A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/>
              <p:nvPr/>
            </p:nvSpPr>
            <p:spPr>
              <a:xfrm>
                <a:off x="922151" y="1532618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a)   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km = ?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51" y="1532618"/>
                <a:ext cx="6744694" cy="961545"/>
              </a:xfrm>
              <a:prstGeom prst="rect">
                <a:avLst/>
              </a:prstGeom>
              <a:blipFill>
                <a:blip r:embed="rId6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/>
              <p:nvPr/>
            </p:nvSpPr>
            <p:spPr>
              <a:xfrm>
                <a:off x="922151" y="2822343"/>
                <a:ext cx="6744694" cy="9628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b)   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m = ? cm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51" y="2822343"/>
                <a:ext cx="6744694" cy="962828"/>
              </a:xfrm>
              <a:prstGeom prst="rect">
                <a:avLst/>
              </a:prstGeom>
              <a:blipFill>
                <a:blip r:embed="rId7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E43FD54-76A1-B04A-D594-DC16ADB595F1}"/>
              </a:ext>
            </a:extLst>
          </p:cNvPr>
          <p:cNvSpPr/>
          <p:nvPr/>
        </p:nvSpPr>
        <p:spPr>
          <a:xfrm>
            <a:off x="5247691" y="1498515"/>
            <a:ext cx="2038012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2500 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227A5E-C413-62FE-A454-9B877E67389D}"/>
              </a:ext>
            </a:extLst>
          </p:cNvPr>
          <p:cNvSpPr/>
          <p:nvPr/>
        </p:nvSpPr>
        <p:spPr>
          <a:xfrm>
            <a:off x="4982219" y="2780281"/>
            <a:ext cx="2047845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175 cm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599934A-F3A8-FF7B-3441-AD48B9D60B64}"/>
                  </a:ext>
                </a:extLst>
              </p:cNvPr>
              <p:cNvSpPr/>
              <p:nvPr/>
            </p:nvSpPr>
            <p:spPr>
              <a:xfrm>
                <a:off x="2513452" y="4137922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c)   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kg + 1.75 kg = ? kg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599934A-F3A8-FF7B-3441-AD48B9D60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52" y="4137922"/>
                <a:ext cx="6744694" cy="961545"/>
              </a:xfrm>
              <a:prstGeom prst="rect">
                <a:avLst/>
              </a:prstGeom>
              <a:blipFill>
                <a:blip r:embed="rId8"/>
                <a:stretch>
                  <a:fillRect l="-3162"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57E1D8-3703-F743-93FF-7D06C8DA48FE}"/>
                  </a:ext>
                </a:extLst>
              </p:cNvPr>
              <p:cNvSpPr/>
              <p:nvPr/>
            </p:nvSpPr>
            <p:spPr>
              <a:xfrm>
                <a:off x="2513452" y="5460309"/>
                <a:ext cx="6744694" cy="9666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d)     5.2 L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L =  ? L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57E1D8-3703-F743-93FF-7D06C8DA4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52" y="5460309"/>
                <a:ext cx="6744694" cy="966675"/>
              </a:xfrm>
              <a:prstGeom prst="rect">
                <a:avLst/>
              </a:prstGeom>
              <a:blipFill>
                <a:blip r:embed="rId9"/>
                <a:stretch>
                  <a:fillRect l="-3162"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7CCFF97-DA7B-E943-FC75-A2CBED22855E}"/>
              </a:ext>
            </a:extLst>
          </p:cNvPr>
          <p:cNvSpPr/>
          <p:nvPr/>
        </p:nvSpPr>
        <p:spPr>
          <a:xfrm>
            <a:off x="6998382" y="4094157"/>
            <a:ext cx="130395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kg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47B5B2-14F9-B239-41E8-23371AFD6180}"/>
              </a:ext>
            </a:extLst>
          </p:cNvPr>
          <p:cNvSpPr/>
          <p:nvPr/>
        </p:nvSpPr>
        <p:spPr>
          <a:xfrm>
            <a:off x="6392440" y="5378328"/>
            <a:ext cx="1526439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6.8 L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87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5D72C-5F17-8E24-E23D-671CA0739F25}"/>
              </a:ext>
            </a:extLst>
          </p:cNvPr>
          <p:cNvSpPr/>
          <p:nvPr/>
        </p:nvSpPr>
        <p:spPr>
          <a:xfrm>
            <a:off x="2346276" y="1115022"/>
            <a:ext cx="6728898" cy="2020610"/>
          </a:xfrm>
          <a:prstGeom prst="wedgeRoundRectCallout">
            <a:avLst>
              <a:gd name="adj1" fmla="val -67861"/>
              <a:gd name="adj2" fmla="val 5147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4080984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</a:t>
            </a:r>
            <a:endParaRPr lang="en-GB" sz="6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BE215-197C-E28F-32CE-47A24CBB41AC}"/>
                  </a:ext>
                </a:extLst>
              </p:cNvPr>
              <p:cNvSpPr/>
              <p:nvPr/>
            </p:nvSpPr>
            <p:spPr>
              <a:xfrm>
                <a:off x="2346276" y="1414956"/>
                <a:ext cx="6744694" cy="12657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5400" dirty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5400" dirty="0"/>
                  <a:t> kg + 50g = 3 kg </a:t>
                </a:r>
                <a:endParaRPr lang="en-US" sz="72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BE215-197C-E28F-32CE-47A24CBB4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76" y="1414956"/>
                <a:ext cx="6744694" cy="1265731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1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1398</TotalTime>
  <Words>236</Words>
  <Application>Microsoft Office PowerPoint</Application>
  <PresentationFormat>On-screen Show (4:3)</PresentationFormat>
  <Paragraphs>62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77</cp:revision>
  <dcterms:created xsi:type="dcterms:W3CDTF">2013-01-27T09:14:16Z</dcterms:created>
  <dcterms:modified xsi:type="dcterms:W3CDTF">2026-04-10T11:52:55Z</dcterms:modified>
  <cp:category/>
</cp:coreProperties>
</file>