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306" r:id="rId3"/>
    <p:sldId id="310" r:id="rId4"/>
    <p:sldId id="309" r:id="rId5"/>
    <p:sldId id="31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92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Cartoon of a hat and a purple ball&#10;&#10;AI-generated content may be incorrect.">
            <a:extLst>
              <a:ext uri="{FF2B5EF4-FFF2-40B4-BE49-F238E27FC236}">
                <a16:creationId xmlns:a16="http://schemas.microsoft.com/office/drawing/2014/main" id="{0C9AD90B-565A-2D5A-D0D1-00315BF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34" y="3082194"/>
            <a:ext cx="2997572" cy="302048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62400" y="634676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61502A5-7E16-2D0B-0CFA-7B52488221A8}"/>
              </a:ext>
            </a:extLst>
          </p:cNvPr>
          <p:cNvSpPr txBox="1"/>
          <p:nvPr/>
        </p:nvSpPr>
        <p:spPr>
          <a:xfrm>
            <a:off x="974901" y="982643"/>
            <a:ext cx="7677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/>
              <a:t>Recap: Calculate missing time intervals in minutes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8BDEB-4946-685C-9536-F0409C7B398F}"/>
              </a:ext>
            </a:extLst>
          </p:cNvPr>
          <p:cNvSpPr/>
          <p:nvPr/>
        </p:nvSpPr>
        <p:spPr>
          <a:xfrm>
            <a:off x="1714320" y="95384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2A490-420F-CB05-ACE3-CFDC03E2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5762A-E48D-EEDD-16C3-706103C1A794}"/>
              </a:ext>
            </a:extLst>
          </p:cNvPr>
          <p:cNvSpPr txBox="1"/>
          <p:nvPr/>
        </p:nvSpPr>
        <p:spPr>
          <a:xfrm>
            <a:off x="1210492" y="1872568"/>
            <a:ext cx="762870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200" dirty="0"/>
              <a:t>When the minute hand is pointing to </a:t>
            </a:r>
            <a:r>
              <a:rPr lang="en-US" sz="3200" b="1" dirty="0"/>
              <a:t>2</a:t>
            </a:r>
            <a:r>
              <a:rPr lang="en-US" sz="3200" dirty="0"/>
              <a:t>, </a:t>
            </a:r>
          </a:p>
          <a:p>
            <a:r>
              <a:rPr lang="en-US" sz="3200" dirty="0"/>
              <a:t>       it is </a:t>
            </a:r>
            <a:r>
              <a:rPr lang="en-US" sz="3200" b="1" dirty="0"/>
              <a:t>___ minutes past the hour</a:t>
            </a:r>
            <a:r>
              <a:rPr lang="en-US" sz="3200" dirty="0"/>
              <a:t>.</a:t>
            </a:r>
          </a:p>
          <a:p>
            <a:pPr marL="514350" indent="-514350">
              <a:buAutoNum type="alphaLcParenR"/>
            </a:pPr>
            <a:endParaRPr lang="en-US" sz="3200" dirty="0"/>
          </a:p>
          <a:p>
            <a:pPr>
              <a:buNone/>
            </a:pPr>
            <a:r>
              <a:rPr lang="en-US" sz="3200" dirty="0"/>
              <a:t>b) When the minute hand is pointing to </a:t>
            </a:r>
            <a:r>
              <a:rPr lang="en-US" sz="3200" b="1" dirty="0"/>
              <a:t>4</a:t>
            </a:r>
            <a:r>
              <a:rPr lang="en-US" sz="3200" dirty="0"/>
              <a:t>, </a:t>
            </a:r>
          </a:p>
          <a:p>
            <a:pPr>
              <a:buNone/>
            </a:pPr>
            <a:r>
              <a:rPr lang="en-US" sz="3200" dirty="0"/>
              <a:t>     it is </a:t>
            </a:r>
            <a:r>
              <a:rPr lang="en-US" sz="3200" b="1" dirty="0"/>
              <a:t>___ minutes past the hour</a:t>
            </a:r>
            <a:r>
              <a:rPr lang="en-US" sz="3200" dirty="0"/>
              <a:t>.</a:t>
            </a:r>
          </a:p>
          <a:p>
            <a:pPr>
              <a:buNone/>
            </a:pPr>
            <a:endParaRPr lang="en-US" sz="3200" dirty="0"/>
          </a:p>
          <a:p>
            <a:pPr>
              <a:buNone/>
            </a:pPr>
            <a:r>
              <a:rPr lang="en-US" sz="3200" dirty="0"/>
              <a:t>c) When the minute hand is pointing to </a:t>
            </a:r>
            <a:r>
              <a:rPr lang="en-US" sz="3200" b="1" dirty="0"/>
              <a:t>8</a:t>
            </a:r>
            <a:r>
              <a:rPr lang="en-US" sz="3200" dirty="0"/>
              <a:t>, </a:t>
            </a:r>
          </a:p>
          <a:p>
            <a:pPr>
              <a:buNone/>
            </a:pPr>
            <a:r>
              <a:rPr lang="en-US" sz="3200" dirty="0"/>
              <a:t>     it is </a:t>
            </a:r>
            <a:r>
              <a:rPr lang="en-US" sz="3200" b="1" dirty="0"/>
              <a:t>___ minutes past the hour</a:t>
            </a:r>
            <a:r>
              <a:rPr lang="en-US" sz="3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0D6F9-424E-9941-C2F6-ED7D9EA1A07D}"/>
              </a:ext>
            </a:extLst>
          </p:cNvPr>
          <p:cNvSpPr txBox="1"/>
          <p:nvPr/>
        </p:nvSpPr>
        <p:spPr>
          <a:xfrm>
            <a:off x="2407920" y="2356545"/>
            <a:ext cx="971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GB" sz="32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D0903-451C-91A0-4922-B362F51C8F6C}"/>
              </a:ext>
            </a:extLst>
          </p:cNvPr>
          <p:cNvSpPr txBox="1"/>
          <p:nvPr/>
        </p:nvSpPr>
        <p:spPr>
          <a:xfrm>
            <a:off x="2238103" y="3838105"/>
            <a:ext cx="971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endParaRPr lang="en-GB" sz="32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07B48-245A-7B2A-030E-0BD8E2BB599B}"/>
              </a:ext>
            </a:extLst>
          </p:cNvPr>
          <p:cNvSpPr txBox="1"/>
          <p:nvPr/>
        </p:nvSpPr>
        <p:spPr>
          <a:xfrm>
            <a:off x="2255521" y="5276734"/>
            <a:ext cx="971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</a:t>
            </a:r>
            <a:endParaRPr lang="en-GB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54BD2-9F98-1A04-2C1B-67CBD847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468A02-F5DE-7F12-9C92-FA6DD29F8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1" name="Picture 50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0D60F004-BD61-6315-1BFA-AD826A70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1" y="1668841"/>
            <a:ext cx="1174926" cy="129177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897D372-055D-DD7C-1090-855AA1793FBA}"/>
              </a:ext>
            </a:extLst>
          </p:cNvPr>
          <p:cNvGrpSpPr/>
          <p:nvPr/>
        </p:nvGrpSpPr>
        <p:grpSpPr>
          <a:xfrm>
            <a:off x="1616564" y="1005557"/>
            <a:ext cx="7309902" cy="1432675"/>
            <a:chOff x="3588774" y="1251546"/>
            <a:chExt cx="5771535" cy="1432675"/>
          </a:xfrm>
        </p:grpSpPr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4672A8F1-3829-F4E4-3C82-67ABD01935D9}"/>
                </a:ext>
              </a:extLst>
            </p:cNvPr>
            <p:cNvSpPr/>
            <p:nvPr/>
          </p:nvSpPr>
          <p:spPr>
            <a:xfrm>
              <a:off x="3588774" y="1251546"/>
              <a:ext cx="5548172" cy="1432675"/>
            </a:xfrm>
            <a:prstGeom prst="wedgeRoundRectCallout">
              <a:avLst>
                <a:gd name="adj1" fmla="val -64276"/>
                <a:gd name="adj2" fmla="val 39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E83188-69B2-1467-8204-30CF50786167}"/>
                </a:ext>
              </a:extLst>
            </p:cNvPr>
            <p:cNvSpPr txBox="1"/>
            <p:nvPr/>
          </p:nvSpPr>
          <p:spPr>
            <a:xfrm>
              <a:off x="3588774" y="1392144"/>
              <a:ext cx="5771535" cy="1128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I know that:</a:t>
              </a:r>
            </a:p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1 hour = 60 minutes</a:t>
              </a:r>
            </a:p>
          </p:txBody>
        </p:sp>
      </p:grpSp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1F116BC-6FE9-F99F-DED2-55FC69874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1032D8-A183-A958-B4E3-D52E88333E4B}"/>
              </a:ext>
            </a:extLst>
          </p:cNvPr>
          <p:cNvGrpSpPr/>
          <p:nvPr/>
        </p:nvGrpSpPr>
        <p:grpSpPr>
          <a:xfrm>
            <a:off x="1333665" y="985529"/>
            <a:ext cx="7309902" cy="1432675"/>
            <a:chOff x="3365411" y="1251546"/>
            <a:chExt cx="5771535" cy="143267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F7DE1AE-0634-B6CE-BEDB-01A08DD4E8D9}"/>
                </a:ext>
              </a:extLst>
            </p:cNvPr>
            <p:cNvSpPr/>
            <p:nvPr/>
          </p:nvSpPr>
          <p:spPr>
            <a:xfrm>
              <a:off x="3588774" y="1251546"/>
              <a:ext cx="5548172" cy="1432675"/>
            </a:xfrm>
            <a:prstGeom prst="wedgeRoundRectCallout">
              <a:avLst>
                <a:gd name="adj1" fmla="val -64276"/>
                <a:gd name="adj2" fmla="val 39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C024CE-F403-9D12-9C4F-747D0C214D01}"/>
                </a:ext>
              </a:extLst>
            </p:cNvPr>
            <p:cNvSpPr txBox="1"/>
            <p:nvPr/>
          </p:nvSpPr>
          <p:spPr>
            <a:xfrm>
              <a:off x="3365411" y="1320661"/>
              <a:ext cx="5771535" cy="1128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So:</a:t>
              </a:r>
            </a:p>
            <a:p>
              <a:pPr lvl="0" algn="ctr">
                <a:spcBef>
                  <a:spcPts val="360"/>
                </a:spcBef>
              </a:pPr>
              <a:r>
                <a:rPr lang="en-US" sz="32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60 – 38 = 22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131585-2CA6-42D5-956F-115F848BF53A}"/>
              </a:ext>
            </a:extLst>
          </p:cNvPr>
          <p:cNvGrpSpPr/>
          <p:nvPr/>
        </p:nvGrpSpPr>
        <p:grpSpPr>
          <a:xfrm>
            <a:off x="1472390" y="981426"/>
            <a:ext cx="7309902" cy="1432675"/>
            <a:chOff x="3470786" y="1251546"/>
            <a:chExt cx="5771535" cy="14326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2D0C91F1-B73D-556E-A9E4-6FE433A86191}"/>
                </a:ext>
              </a:extLst>
            </p:cNvPr>
            <p:cNvSpPr/>
            <p:nvPr/>
          </p:nvSpPr>
          <p:spPr>
            <a:xfrm>
              <a:off x="3588774" y="1251546"/>
              <a:ext cx="5548172" cy="1432675"/>
            </a:xfrm>
            <a:prstGeom prst="wedgeRoundRectCallout">
              <a:avLst>
                <a:gd name="adj1" fmla="val -64276"/>
                <a:gd name="adj2" fmla="val 39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4F879F-D1F0-986D-BAD3-51A1367980D8}"/>
                </a:ext>
              </a:extLst>
            </p:cNvPr>
            <p:cNvSpPr txBox="1"/>
            <p:nvPr/>
          </p:nvSpPr>
          <p:spPr>
            <a:xfrm>
              <a:off x="3470786" y="1735482"/>
              <a:ext cx="57715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ts val="360"/>
                </a:spcBef>
              </a:pPr>
              <a:r>
                <a:rPr lang="en-US" sz="28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Therefore, the missing number is 22 minutes</a:t>
              </a:r>
              <a:r>
                <a:rPr lang="en-US" sz="2400" dirty="0">
                  <a:solidFill>
                    <a:srgbClr val="040F0F"/>
                  </a:solidFill>
                  <a:latin typeface="Comic Neue"/>
                  <a:ea typeface="Comic Neue"/>
                  <a:cs typeface="Comic Neue"/>
                  <a:sym typeface="Comic Neue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33132-D769-F843-8A13-C34BE056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398" y="2314726"/>
            <a:ext cx="7019108" cy="4679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E9D451-E644-687F-9C77-ABD0B10D9D91}"/>
              </a:ext>
            </a:extLst>
          </p:cNvPr>
          <p:cNvSpPr/>
          <p:nvPr/>
        </p:nvSpPr>
        <p:spPr>
          <a:xfrm>
            <a:off x="6261462" y="3745750"/>
            <a:ext cx="522515" cy="357051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41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10670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F741C4-3D0F-1352-BFBB-8C50636C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1383E4B-1FE2-1AF2-01D0-F6F53B87C2D4}"/>
              </a:ext>
            </a:extLst>
          </p:cNvPr>
          <p:cNvSpPr/>
          <p:nvPr/>
        </p:nvSpPr>
        <p:spPr>
          <a:xfrm rot="19728060">
            <a:off x="3622677" y="4375143"/>
            <a:ext cx="2079906" cy="207990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69C1F9-ABCA-4355-8B1E-15885A257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829" y="34570"/>
            <a:ext cx="5662732" cy="37751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024DFD-7061-E00E-936C-9DA62AEED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829" y="1734428"/>
            <a:ext cx="5706349" cy="405046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181403-FE33-0CB1-7BCD-78BF3BBD8B05}"/>
              </a:ext>
            </a:extLst>
          </p:cNvPr>
          <p:cNvSpPr/>
          <p:nvPr/>
        </p:nvSpPr>
        <p:spPr>
          <a:xfrm>
            <a:off x="619588" y="1801750"/>
            <a:ext cx="12429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B442AD-4AA9-2E32-785A-662EEC82AC22}"/>
              </a:ext>
            </a:extLst>
          </p:cNvPr>
          <p:cNvSpPr/>
          <p:nvPr/>
        </p:nvSpPr>
        <p:spPr>
          <a:xfrm>
            <a:off x="619588" y="3883765"/>
            <a:ext cx="12429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62B1F7-3DE3-8DAA-37B6-03BE8665246D}"/>
              </a:ext>
            </a:extLst>
          </p:cNvPr>
          <p:cNvSpPr/>
          <p:nvPr/>
        </p:nvSpPr>
        <p:spPr>
          <a:xfrm>
            <a:off x="619588" y="5965779"/>
            <a:ext cx="12429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C7BFC-00E9-5D2D-52A3-9D2332E34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829" y="4060597"/>
            <a:ext cx="5932698" cy="404689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BD138F5-CF1E-58CE-4DEB-C3C502D068D1}"/>
              </a:ext>
            </a:extLst>
          </p:cNvPr>
          <p:cNvSpPr/>
          <p:nvPr/>
        </p:nvSpPr>
        <p:spPr>
          <a:xfrm>
            <a:off x="5585790" y="1324831"/>
            <a:ext cx="522515" cy="357051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0E7185-8F6D-5437-6594-F3380B269679}"/>
              </a:ext>
            </a:extLst>
          </p:cNvPr>
          <p:cNvSpPr/>
          <p:nvPr/>
        </p:nvSpPr>
        <p:spPr>
          <a:xfrm>
            <a:off x="5620626" y="3106785"/>
            <a:ext cx="522515" cy="357051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805ACE7-FA4F-4817-F891-91D92EB41584}"/>
              </a:ext>
            </a:extLst>
          </p:cNvPr>
          <p:cNvSpPr/>
          <p:nvPr/>
        </p:nvSpPr>
        <p:spPr>
          <a:xfrm>
            <a:off x="2876563" y="4981304"/>
            <a:ext cx="663366" cy="420647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6B37B8-FDFD-D51D-7F10-B15E1BB2EB9A}"/>
              </a:ext>
            </a:extLst>
          </p:cNvPr>
          <p:cNvSpPr/>
          <p:nvPr/>
        </p:nvSpPr>
        <p:spPr>
          <a:xfrm>
            <a:off x="2867854" y="4981596"/>
            <a:ext cx="663366" cy="420647"/>
          </a:xfrm>
          <a:prstGeom prst="rect">
            <a:avLst/>
          </a:prstGeom>
          <a:solidFill>
            <a:srgbClr val="F4EB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532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4" y="2399913"/>
            <a:ext cx="1690920" cy="18590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D7F5B2-009D-04B5-12E3-81F4A4E757F1}"/>
              </a:ext>
            </a:extLst>
          </p:cNvPr>
          <p:cNvGrpSpPr/>
          <p:nvPr/>
        </p:nvGrpSpPr>
        <p:grpSpPr>
          <a:xfrm>
            <a:off x="1985554" y="1607118"/>
            <a:ext cx="6940912" cy="2001478"/>
            <a:chOff x="3568828" y="1136275"/>
            <a:chExt cx="5771535" cy="200147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3A76481B-7C57-7E16-A94C-012748E2D1D2}"/>
                </a:ext>
              </a:extLst>
            </p:cNvPr>
            <p:cNvSpPr/>
            <p:nvPr/>
          </p:nvSpPr>
          <p:spPr>
            <a:xfrm>
              <a:off x="3792191" y="1136275"/>
              <a:ext cx="5548172" cy="2001478"/>
            </a:xfrm>
            <a:prstGeom prst="wedgeRoundRectCallout">
              <a:avLst>
                <a:gd name="adj1" fmla="val -68442"/>
                <a:gd name="adj2" fmla="val 3123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68231E-4C6A-145B-249E-FB723E732208}"/>
                </a:ext>
              </a:extLst>
            </p:cNvPr>
            <p:cNvSpPr txBox="1"/>
            <p:nvPr/>
          </p:nvSpPr>
          <p:spPr>
            <a:xfrm>
              <a:off x="3568828" y="1198761"/>
              <a:ext cx="577153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If 12 minutes are left until 5 o’clock, then 48 minutes have passed.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D07158A-184B-811E-770A-2E9F6BBCF1E8}"/>
              </a:ext>
            </a:extLst>
          </p:cNvPr>
          <p:cNvSpPr txBox="1"/>
          <p:nvPr/>
        </p:nvSpPr>
        <p:spPr>
          <a:xfrm>
            <a:off x="2379839" y="4609789"/>
            <a:ext cx="554817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AFB75B-62D9-058D-4933-DE537967364F}"/>
              </a:ext>
            </a:extLst>
          </p:cNvPr>
          <p:cNvSpPr/>
          <p:nvPr/>
        </p:nvSpPr>
        <p:spPr>
          <a:xfrm rot="7320000">
            <a:off x="4599346" y="1731576"/>
            <a:ext cx="1075237" cy="95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3FB83C-1CE3-1FFA-B7FF-8229DC3C6CF9}"/>
              </a:ext>
            </a:extLst>
          </p:cNvPr>
          <p:cNvSpPr/>
          <p:nvPr/>
        </p:nvSpPr>
        <p:spPr>
          <a:xfrm rot="20040000">
            <a:off x="4425712" y="1375380"/>
            <a:ext cx="1456426" cy="1634790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01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1036</TotalTime>
  <Words>136</Words>
  <Application>Microsoft Office PowerPoint</Application>
  <PresentationFormat>On-screen Show (4:3)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Comic Neue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71</cp:revision>
  <dcterms:created xsi:type="dcterms:W3CDTF">2013-01-27T09:14:16Z</dcterms:created>
  <dcterms:modified xsi:type="dcterms:W3CDTF">2026-04-16T06:42:58Z</dcterms:modified>
  <cp:category/>
</cp:coreProperties>
</file>