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08" r:id="rId3"/>
    <p:sldId id="311" r:id="rId4"/>
    <p:sldId id="307" r:id="rId5"/>
    <p:sldId id="312" r:id="rId6"/>
    <p:sldId id="269" r:id="rId7"/>
    <p:sldId id="30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 snapToObjects="1">
      <p:cViewPr varScale="1">
        <p:scale>
          <a:sx n="102" d="100"/>
          <a:sy n="102" d="100"/>
        </p:scale>
        <p:origin x="188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02/04/2026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516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035629" y="-3069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D59E0-AE3B-533B-FE6F-A13AC4BF0BBE}"/>
              </a:ext>
            </a:extLst>
          </p:cNvPr>
          <p:cNvSpPr txBox="1"/>
          <p:nvPr/>
        </p:nvSpPr>
        <p:spPr>
          <a:xfrm>
            <a:off x="1219201" y="1058838"/>
            <a:ext cx="7924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Recap: Quarters as decimals</a:t>
            </a:r>
            <a:endParaRPr lang="en-GB" sz="6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DB2489-9C65-0551-B948-795FF0731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0" y="1726970"/>
            <a:ext cx="3772968" cy="40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15527-7D0D-AD41-92E8-0FB14498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57573B39-F957-5005-5A5B-EEE09DD69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E789A8-C5A6-5EE9-F767-A3DBCA249A27}"/>
              </a:ext>
            </a:extLst>
          </p:cNvPr>
          <p:cNvSpPr txBox="1"/>
          <p:nvPr/>
        </p:nvSpPr>
        <p:spPr>
          <a:xfrm>
            <a:off x="1479780" y="540601"/>
            <a:ext cx="7525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Which image has 0.25 shaded?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935423-04BD-E3B3-7B3E-47780769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4E251-91F9-2814-3A6B-311D1CA73A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227" b="37728"/>
          <a:stretch>
            <a:fillRect/>
          </a:stretch>
        </p:blipFill>
        <p:spPr>
          <a:xfrm>
            <a:off x="0" y="2732805"/>
            <a:ext cx="9144000" cy="1953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F5FBB8-45F8-2C6F-6DC6-46DB0CEDA607}"/>
              </a:ext>
            </a:extLst>
          </p:cNvPr>
          <p:cNvSpPr txBox="1"/>
          <p:nvPr/>
        </p:nvSpPr>
        <p:spPr>
          <a:xfrm>
            <a:off x="841738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A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34610-D246-498F-8764-8026175A1902}"/>
              </a:ext>
            </a:extLst>
          </p:cNvPr>
          <p:cNvSpPr txBox="1"/>
          <p:nvPr/>
        </p:nvSpPr>
        <p:spPr>
          <a:xfrm>
            <a:off x="2559042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B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DFBFA-1733-63C5-9038-0FC667AAC738}"/>
              </a:ext>
            </a:extLst>
          </p:cNvPr>
          <p:cNvSpPr txBox="1"/>
          <p:nvPr/>
        </p:nvSpPr>
        <p:spPr>
          <a:xfrm>
            <a:off x="4435856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C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72F60-506C-F2D0-49FE-C347AB52DE11}"/>
              </a:ext>
            </a:extLst>
          </p:cNvPr>
          <p:cNvSpPr txBox="1"/>
          <p:nvPr/>
        </p:nvSpPr>
        <p:spPr>
          <a:xfrm>
            <a:off x="6950713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D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C492BE-313D-D262-4CC3-9ADE51290F97}"/>
              </a:ext>
            </a:extLst>
          </p:cNvPr>
          <p:cNvSpPr/>
          <p:nvPr/>
        </p:nvSpPr>
        <p:spPr>
          <a:xfrm>
            <a:off x="3605645" y="3054927"/>
            <a:ext cx="2493819" cy="1330037"/>
          </a:xfrm>
          <a:prstGeom prst="rect">
            <a:avLst/>
          </a:prstGeom>
          <a:noFill/>
          <a:ln w="571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76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2D09E5-0A81-F0E0-CBF7-CBB21AE48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0C3345F-A72C-B4A4-7DEB-92A74C7B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C1788B-6A76-B4E6-9F99-F8B5CE525BB4}"/>
              </a:ext>
            </a:extLst>
          </p:cNvPr>
          <p:cNvSpPr txBox="1"/>
          <p:nvPr/>
        </p:nvSpPr>
        <p:spPr>
          <a:xfrm>
            <a:off x="1479780" y="540601"/>
            <a:ext cx="7525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Which image has 0.75 shaded?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1352D-A3F8-5420-DC31-A6B2FB91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8DE8DD-7DCE-E2B5-0B9A-4C1A068BDA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227" b="37728"/>
          <a:stretch>
            <a:fillRect/>
          </a:stretch>
        </p:blipFill>
        <p:spPr>
          <a:xfrm>
            <a:off x="0" y="2732805"/>
            <a:ext cx="9144000" cy="1953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6BDAE-D976-2B02-F58B-99BAC47CEA91}"/>
              </a:ext>
            </a:extLst>
          </p:cNvPr>
          <p:cNvSpPr txBox="1"/>
          <p:nvPr/>
        </p:nvSpPr>
        <p:spPr>
          <a:xfrm>
            <a:off x="841738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A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4D620-96D8-F5F4-9349-E0C4003E3066}"/>
              </a:ext>
            </a:extLst>
          </p:cNvPr>
          <p:cNvSpPr txBox="1"/>
          <p:nvPr/>
        </p:nvSpPr>
        <p:spPr>
          <a:xfrm>
            <a:off x="2559042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B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17234-01B6-8F48-7E10-4162A8ABDE90}"/>
              </a:ext>
            </a:extLst>
          </p:cNvPr>
          <p:cNvSpPr txBox="1"/>
          <p:nvPr/>
        </p:nvSpPr>
        <p:spPr>
          <a:xfrm>
            <a:off x="4435856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C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213BA-111D-F646-5F19-CE8CEE25FA13}"/>
              </a:ext>
            </a:extLst>
          </p:cNvPr>
          <p:cNvSpPr txBox="1"/>
          <p:nvPr/>
        </p:nvSpPr>
        <p:spPr>
          <a:xfrm>
            <a:off x="6950713" y="1887302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D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044DC-10DC-4DF6-7A48-019FD1CAC7DC}"/>
              </a:ext>
            </a:extLst>
          </p:cNvPr>
          <p:cNvSpPr/>
          <p:nvPr/>
        </p:nvSpPr>
        <p:spPr>
          <a:xfrm>
            <a:off x="342681" y="2839447"/>
            <a:ext cx="1693938" cy="1484537"/>
          </a:xfrm>
          <a:prstGeom prst="rect">
            <a:avLst/>
          </a:prstGeom>
          <a:noFill/>
          <a:ln w="571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9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C08A6-0489-4D89-17FE-80DC914A7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1D7D41F-4E2F-0E86-8E80-48973C7D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235F6C0-2190-D28E-E6D8-3B6B90D23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831109-AE62-9599-46CF-D9F20035EA34}"/>
              </a:ext>
            </a:extLst>
          </p:cNvPr>
          <p:cNvSpPr txBox="1"/>
          <p:nvPr/>
        </p:nvSpPr>
        <p:spPr>
          <a:xfrm>
            <a:off x="1070635" y="519629"/>
            <a:ext cx="7525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What fraction is shown in the representation?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BBD956-A8E3-8CF2-32F2-48CC2A0EB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671" y="3495461"/>
            <a:ext cx="2353695" cy="2356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4D039D-2064-4208-7850-F9E039676783}"/>
                  </a:ext>
                </a:extLst>
              </p:cNvPr>
              <p:cNvSpPr txBox="1"/>
              <p:nvPr/>
            </p:nvSpPr>
            <p:spPr>
              <a:xfrm>
                <a:off x="3713953" y="3628383"/>
                <a:ext cx="1379130" cy="712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ox>
                      <m:box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tx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100</m:t>
                            </m:r>
                          </m:den>
                        </m:f>
                      </m:e>
                    </m:box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4D039D-2064-4208-7850-F9E039676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953" y="3628383"/>
                <a:ext cx="1379130" cy="7127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B87497-B585-3970-F40F-8FC0B16100F8}"/>
                  </a:ext>
                </a:extLst>
              </p:cNvPr>
              <p:cNvSpPr txBox="1"/>
              <p:nvPr/>
            </p:nvSpPr>
            <p:spPr>
              <a:xfrm>
                <a:off x="3024388" y="4972453"/>
                <a:ext cx="1379130" cy="712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ox>
                      <m:boxPr>
                        <m:ctrlPr>
                          <a:rPr lang="en-GB" sz="2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sz="28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accent6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20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accent6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100</m:t>
                            </m:r>
                          </m:den>
                        </m:f>
                      </m:e>
                    </m:box>
                  </m:oMath>
                </a14:m>
                <a:r>
                  <a:rPr lang="en-GB" sz="2800" dirty="0">
                    <a:solidFill>
                      <a:schemeClr val="accent6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B87497-B585-3970-F40F-8FC0B1610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388" y="4972453"/>
                <a:ext cx="1379130" cy="712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9F239B-0AE0-D0EF-61EF-9C9C6216EDB8}"/>
                  </a:ext>
                </a:extLst>
              </p:cNvPr>
              <p:cNvSpPr txBox="1"/>
              <p:nvPr/>
            </p:nvSpPr>
            <p:spPr>
              <a:xfrm>
                <a:off x="4361168" y="4971158"/>
                <a:ext cx="1379130" cy="712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ox>
                      <m:boxPr>
                        <m:ctrlPr>
                          <a:rPr lang="en-GB" sz="2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accent2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accent2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100</m:t>
                            </m:r>
                          </m:den>
                        </m:f>
                      </m:e>
                    </m:box>
                  </m:oMath>
                </a14:m>
                <a:r>
                  <a:rPr lang="en-GB" sz="2800" dirty="0"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9F239B-0AE0-D0EF-61EF-9C9C6216E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68" y="4971158"/>
                <a:ext cx="1379130" cy="7127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A1A45FBB-5D22-0214-CF5F-5D676C902446}"/>
              </a:ext>
            </a:extLst>
          </p:cNvPr>
          <p:cNvGraphicFramePr>
            <a:graphicFrameLocks noGrp="1"/>
          </p:cNvGraphicFramePr>
          <p:nvPr/>
        </p:nvGraphicFramePr>
        <p:xfrm>
          <a:off x="3520463" y="1288278"/>
          <a:ext cx="1766110" cy="176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11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896465943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644452811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935597072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30242581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351099597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406624106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3016582513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947382171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4066478756"/>
                    </a:ext>
                  </a:extLst>
                </a:gridCol>
              </a:tblGrid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139396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365550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571288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656227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296483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390279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433333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910258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714216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176FC1F4-D0DE-3B71-3460-CF17A4F6DF32}"/>
              </a:ext>
            </a:extLst>
          </p:cNvPr>
          <p:cNvGraphicFramePr>
            <a:graphicFrameLocks noGrp="1"/>
          </p:cNvGraphicFramePr>
          <p:nvPr/>
        </p:nvGraphicFramePr>
        <p:xfrm>
          <a:off x="3520463" y="1288278"/>
          <a:ext cx="1766110" cy="176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11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896465943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644452811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935597072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30242581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351099597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406624106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3016582513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947382171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4066478756"/>
                    </a:ext>
                  </a:extLst>
                </a:gridCol>
              </a:tblGrid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139396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365550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571288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656227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296483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390279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433333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910258"/>
                  </a:ext>
                </a:extLst>
              </a:tr>
              <a:tr h="176611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714216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5B6548C0-1B3B-83F8-E1FF-6B61E9196498}"/>
              </a:ext>
            </a:extLst>
          </p:cNvPr>
          <p:cNvGraphicFramePr>
            <a:graphicFrameLocks noGrp="1"/>
          </p:cNvGraphicFramePr>
          <p:nvPr/>
        </p:nvGraphicFramePr>
        <p:xfrm>
          <a:off x="3520463" y="1288278"/>
          <a:ext cx="1766110" cy="176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11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896465943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644452811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935597072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30242581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351099597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406624106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3016582513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2947382171"/>
                    </a:ext>
                  </a:extLst>
                </a:gridCol>
                <a:gridCol w="176611">
                  <a:extLst>
                    <a:ext uri="{9D8B030D-6E8A-4147-A177-3AD203B41FA5}">
                      <a16:colId xmlns:a16="http://schemas.microsoft.com/office/drawing/2014/main" val="4066478756"/>
                    </a:ext>
                  </a:extLst>
                </a:gridCol>
              </a:tblGrid>
              <a:tr h="176611">
                <a:tc rowSpan="10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176611"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139396"/>
                  </a:ext>
                </a:extLst>
              </a:tr>
              <a:tr h="176611"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365550"/>
                  </a:ext>
                </a:extLst>
              </a:tr>
              <a:tr h="176611"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571288"/>
                  </a:ext>
                </a:extLst>
              </a:tr>
              <a:tr h="176611"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656227"/>
                  </a:ext>
                </a:extLst>
              </a:tr>
              <a:tr h="176611"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296483"/>
                  </a:ext>
                </a:extLst>
              </a:tr>
              <a:tr h="176611"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390279"/>
                  </a:ext>
                </a:extLst>
              </a:tr>
              <a:tr h="176611"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433333"/>
                  </a:ext>
                </a:extLst>
              </a:tr>
              <a:tr h="176611"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910258"/>
                  </a:ext>
                </a:extLst>
              </a:tr>
              <a:tr h="176611"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56074" marR="56074" marT="28037" marB="280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71421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062010-4727-15AA-653E-385F00470308}"/>
                  </a:ext>
                </a:extLst>
              </p:cNvPr>
              <p:cNvSpPr txBox="1"/>
              <p:nvPr/>
            </p:nvSpPr>
            <p:spPr>
              <a:xfrm>
                <a:off x="3024388" y="4972453"/>
                <a:ext cx="1379130" cy="712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ox>
                      <m:boxPr>
                        <m:ctrlPr>
                          <a:rPr lang="en-GB" sz="2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sz="28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accent6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accent6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den>
                        </m:f>
                      </m:e>
                    </m:box>
                  </m:oMath>
                </a14:m>
                <a:r>
                  <a:rPr lang="en-GB" sz="2800" dirty="0">
                    <a:solidFill>
                      <a:schemeClr val="accent6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062010-4727-15AA-653E-385F00470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388" y="4972453"/>
                <a:ext cx="1379130" cy="7127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719A0691-34DF-25AD-3FFF-B35F5299701D}"/>
              </a:ext>
            </a:extLst>
          </p:cNvPr>
          <p:cNvSpPr txBox="1"/>
          <p:nvPr/>
        </p:nvSpPr>
        <p:spPr>
          <a:xfrm>
            <a:off x="3024388" y="5067222"/>
            <a:ext cx="1379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6"/>
                </a:solidFill>
                <a:latin typeface="Calibri" panose="020F0502020204030204" pitchFamily="34" charset="0"/>
              </a:rPr>
              <a:t>0.2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947E3B-24F0-A7E9-1994-1511CCD9CFCF}"/>
              </a:ext>
            </a:extLst>
          </p:cNvPr>
          <p:cNvSpPr txBox="1"/>
          <p:nvPr/>
        </p:nvSpPr>
        <p:spPr>
          <a:xfrm>
            <a:off x="4361168" y="5065927"/>
            <a:ext cx="1379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2"/>
                </a:solidFill>
                <a:latin typeface="Calibri" panose="020F0502020204030204" pitchFamily="34" charset="0"/>
              </a:rPr>
              <a:t>0.05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FBBEFB-1F01-215B-7A6D-5A607F27404D}"/>
              </a:ext>
            </a:extLst>
          </p:cNvPr>
          <p:cNvGrpSpPr/>
          <p:nvPr/>
        </p:nvGrpSpPr>
        <p:grpSpPr>
          <a:xfrm>
            <a:off x="3682341" y="3317002"/>
            <a:ext cx="1714739" cy="1276528"/>
            <a:chOff x="575346" y="2857197"/>
            <a:chExt cx="1714739" cy="12765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CF0D83-A912-0FD5-A280-85D2CBCDDEF2}"/>
                </a:ext>
              </a:extLst>
            </p:cNvPr>
            <p:cNvGrpSpPr/>
            <p:nvPr/>
          </p:nvGrpSpPr>
          <p:grpSpPr>
            <a:xfrm>
              <a:off x="575346" y="2857197"/>
              <a:ext cx="1714739" cy="1276528"/>
              <a:chOff x="575346" y="2857197"/>
              <a:chExt cx="1714739" cy="127652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C352426-A614-878F-5963-FC746F25B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5346" y="2857197"/>
                <a:ext cx="1714739" cy="127652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FE79629-08CC-4AD6-EDAC-FC8FD8FD0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0635" y="3147309"/>
                <a:ext cx="452286" cy="66472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930A601-54FA-CE3F-3EDB-8CA501289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652800">
                <a:off x="1070633" y="3288993"/>
                <a:ext cx="452286" cy="664722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0D2960-6151-181F-1B2C-1203F0AAAF48}"/>
                </a:ext>
              </a:extLst>
            </p:cNvPr>
            <p:cNvSpPr txBox="1"/>
            <p:nvPr/>
          </p:nvSpPr>
          <p:spPr>
            <a:xfrm>
              <a:off x="701930" y="3247556"/>
              <a:ext cx="1229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B0F0"/>
                  </a:solidFill>
                </a:rPr>
                <a:t>0.25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357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42" grpId="0"/>
      <p:bldP spid="42" grpId="1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F0C9001E-F214-E431-38DE-6D346816E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6362DD4-52A7-2173-AAC3-1337D55F1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1C1D5A-5F88-C7BC-CEF3-3C4024FA3ADB}"/>
              </a:ext>
            </a:extLst>
          </p:cNvPr>
          <p:cNvSpPr txBox="1"/>
          <p:nvPr/>
        </p:nvSpPr>
        <p:spPr>
          <a:xfrm>
            <a:off x="1070635" y="519629"/>
            <a:ext cx="7525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What fraction is shown in the representation?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2B9A3C5-D0C9-6F0E-C158-CC43CC266484}"/>
              </a:ext>
            </a:extLst>
          </p:cNvPr>
          <p:cNvGraphicFramePr>
            <a:graphicFrameLocks noGrp="1"/>
          </p:cNvGraphicFramePr>
          <p:nvPr/>
        </p:nvGraphicFramePr>
        <p:xfrm>
          <a:off x="3426614" y="1665826"/>
          <a:ext cx="2276650" cy="227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325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1138325">
                  <a:extLst>
                    <a:ext uri="{9D8B030D-6E8A-4147-A177-3AD203B41FA5}">
                      <a16:colId xmlns:a16="http://schemas.microsoft.com/office/drawing/2014/main" val="2381418392"/>
                    </a:ext>
                  </a:extLst>
                </a:gridCol>
              </a:tblGrid>
              <a:tr h="1138327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1138327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07569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0B9DC9A-B0C4-4731-D324-F43E8AAA9B7F}"/>
              </a:ext>
            </a:extLst>
          </p:cNvPr>
          <p:cNvGraphicFramePr>
            <a:graphicFrameLocks noGrp="1"/>
          </p:cNvGraphicFramePr>
          <p:nvPr/>
        </p:nvGraphicFramePr>
        <p:xfrm>
          <a:off x="3426614" y="1665826"/>
          <a:ext cx="2276650" cy="227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65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27665">
                  <a:extLst>
                    <a:ext uri="{9D8B030D-6E8A-4147-A177-3AD203B41FA5}">
                      <a16:colId xmlns:a16="http://schemas.microsoft.com/office/drawing/2014/main" val="2896465943"/>
                    </a:ext>
                  </a:extLst>
                </a:gridCol>
                <a:gridCol w="227665">
                  <a:extLst>
                    <a:ext uri="{9D8B030D-6E8A-4147-A177-3AD203B41FA5}">
                      <a16:colId xmlns:a16="http://schemas.microsoft.com/office/drawing/2014/main" val="2644452811"/>
                    </a:ext>
                  </a:extLst>
                </a:gridCol>
                <a:gridCol w="227665">
                  <a:extLst>
                    <a:ext uri="{9D8B030D-6E8A-4147-A177-3AD203B41FA5}">
                      <a16:colId xmlns:a16="http://schemas.microsoft.com/office/drawing/2014/main" val="935597072"/>
                    </a:ext>
                  </a:extLst>
                </a:gridCol>
                <a:gridCol w="227665">
                  <a:extLst>
                    <a:ext uri="{9D8B030D-6E8A-4147-A177-3AD203B41FA5}">
                      <a16:colId xmlns:a16="http://schemas.microsoft.com/office/drawing/2014/main" val="30242581"/>
                    </a:ext>
                  </a:extLst>
                </a:gridCol>
                <a:gridCol w="227665">
                  <a:extLst>
                    <a:ext uri="{9D8B030D-6E8A-4147-A177-3AD203B41FA5}">
                      <a16:colId xmlns:a16="http://schemas.microsoft.com/office/drawing/2014/main" val="351099597"/>
                    </a:ext>
                  </a:extLst>
                </a:gridCol>
                <a:gridCol w="227665">
                  <a:extLst>
                    <a:ext uri="{9D8B030D-6E8A-4147-A177-3AD203B41FA5}">
                      <a16:colId xmlns:a16="http://schemas.microsoft.com/office/drawing/2014/main" val="2406624106"/>
                    </a:ext>
                  </a:extLst>
                </a:gridCol>
                <a:gridCol w="227665">
                  <a:extLst>
                    <a:ext uri="{9D8B030D-6E8A-4147-A177-3AD203B41FA5}">
                      <a16:colId xmlns:a16="http://schemas.microsoft.com/office/drawing/2014/main" val="3016582513"/>
                    </a:ext>
                  </a:extLst>
                </a:gridCol>
                <a:gridCol w="227665">
                  <a:extLst>
                    <a:ext uri="{9D8B030D-6E8A-4147-A177-3AD203B41FA5}">
                      <a16:colId xmlns:a16="http://schemas.microsoft.com/office/drawing/2014/main" val="2947382171"/>
                    </a:ext>
                  </a:extLst>
                </a:gridCol>
                <a:gridCol w="227665">
                  <a:extLst>
                    <a:ext uri="{9D8B030D-6E8A-4147-A177-3AD203B41FA5}">
                      <a16:colId xmlns:a16="http://schemas.microsoft.com/office/drawing/2014/main" val="4066478756"/>
                    </a:ext>
                  </a:extLst>
                </a:gridCol>
              </a:tblGrid>
              <a:tr h="227665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27666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139396"/>
                  </a:ext>
                </a:extLst>
              </a:tr>
              <a:tr h="227665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365550"/>
                  </a:ext>
                </a:extLst>
              </a:tr>
              <a:tr h="227666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571288"/>
                  </a:ext>
                </a:extLst>
              </a:tr>
              <a:tr h="227665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656227"/>
                  </a:ext>
                </a:extLst>
              </a:tr>
              <a:tr h="227665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296483"/>
                  </a:ext>
                </a:extLst>
              </a:tr>
              <a:tr h="227666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390279"/>
                  </a:ext>
                </a:extLst>
              </a:tr>
              <a:tr h="227665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433333"/>
                  </a:ext>
                </a:extLst>
              </a:tr>
              <a:tr h="227666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910258"/>
                  </a:ext>
                </a:extLst>
              </a:tr>
              <a:tr h="227665"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" dirty="0"/>
                    </a:p>
                  </a:txBody>
                  <a:tcPr marL="72284" marR="72284" marT="36142" marB="361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71421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3D01DA-394B-5E22-FA7B-3EDA9F4FC737}"/>
                  </a:ext>
                </a:extLst>
              </p:cNvPr>
              <p:cNvSpPr txBox="1"/>
              <p:nvPr/>
            </p:nvSpPr>
            <p:spPr>
              <a:xfrm>
                <a:off x="3236821" y="4576499"/>
                <a:ext cx="502804" cy="707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ox>
                      <m:boxPr>
                        <m:ctrlPr>
                          <a:rPr lang="en-GB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accent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solidFill>
                                  <a:schemeClr val="accent1"/>
                                </a:solidFill>
                                <a:latin typeface="Calibri" panose="020F0502020204030204" pitchFamily="34" charset="0"/>
                                <a:cs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lang="en-GB" sz="28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3D01DA-394B-5E22-FA7B-3EDA9F4FC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821" y="4576499"/>
                <a:ext cx="502804" cy="707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AF9B9C-B588-5CB1-E604-8FAC60C89DB1}"/>
                  </a:ext>
                </a:extLst>
              </p:cNvPr>
              <p:cNvSpPr txBox="1"/>
              <p:nvPr/>
            </p:nvSpPr>
            <p:spPr>
              <a:xfrm>
                <a:off x="5099977" y="4623270"/>
                <a:ext cx="13791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 0.25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AF9B9C-B588-5CB1-E604-8FAC60C89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977" y="4623270"/>
                <a:ext cx="1379130" cy="523220"/>
              </a:xfrm>
              <a:prstGeom prst="rect">
                <a:avLst/>
              </a:prstGeom>
              <a:blipFill>
                <a:blip r:embed="rId5"/>
                <a:stretch>
                  <a:fillRect t="-10465" r="-442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23539E2-D7EF-B95B-8F74-98EFF73B147F}"/>
                  </a:ext>
                </a:extLst>
              </p:cNvPr>
              <p:cNvSpPr txBox="1"/>
              <p:nvPr/>
            </p:nvSpPr>
            <p:spPr>
              <a:xfrm>
                <a:off x="3671853" y="4453575"/>
                <a:ext cx="1495896" cy="1385829"/>
              </a:xfrm>
              <a:prstGeom prst="rect">
                <a:avLst/>
              </a:prstGeom>
              <a:solidFill>
                <a:srgbClr val="EBF1D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GB" sz="3600" b="0" i="1" dirty="0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GB" sz="3200" dirty="0"/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23539E2-D7EF-B95B-8F74-98EFF73B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853" y="4453575"/>
                <a:ext cx="1495896" cy="1385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9FE3B6-5D0B-590B-4B06-96FD2465E3BE}"/>
                  </a:ext>
                </a:extLst>
              </p:cNvPr>
              <p:cNvSpPr txBox="1"/>
              <p:nvPr/>
            </p:nvSpPr>
            <p:spPr>
              <a:xfrm>
                <a:off x="3739625" y="4453575"/>
                <a:ext cx="1495896" cy="1420710"/>
              </a:xfrm>
              <a:prstGeom prst="rect">
                <a:avLst/>
              </a:prstGeom>
              <a:solidFill>
                <a:srgbClr val="EBF1D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GB" sz="3600" b="0" i="1" dirty="0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GB" sz="3200" dirty="0"/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9FE3B6-5D0B-590B-4B06-96FD2465E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625" y="4453575"/>
                <a:ext cx="1495896" cy="14207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04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46" grpId="0" animBg="1"/>
      <p:bldP spid="46" grpId="1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3F2F825-0B74-3D7F-ACD8-B12FD50272EE}"/>
              </a:ext>
            </a:extLst>
          </p:cNvPr>
          <p:cNvGrpSpPr/>
          <p:nvPr/>
        </p:nvGrpSpPr>
        <p:grpSpPr>
          <a:xfrm>
            <a:off x="443568" y="2374700"/>
            <a:ext cx="8416636" cy="3125765"/>
            <a:chOff x="443568" y="2374700"/>
            <a:chExt cx="8416636" cy="31257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B9F68DC-84C1-7D50-E912-2B5CD94F89AC}"/>
                </a:ext>
              </a:extLst>
            </p:cNvPr>
            <p:cNvGrpSpPr/>
            <p:nvPr/>
          </p:nvGrpSpPr>
          <p:grpSpPr>
            <a:xfrm>
              <a:off x="443568" y="2374700"/>
              <a:ext cx="8416636" cy="3125765"/>
              <a:chOff x="443568" y="2374700"/>
              <a:chExt cx="8416636" cy="312576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8F6E5D1-4C6C-9546-3240-EF1D175E9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863" t="12500" r="4091" b="36224"/>
              <a:stretch>
                <a:fillRect/>
              </a:stretch>
            </p:blipFill>
            <p:spPr>
              <a:xfrm>
                <a:off x="443568" y="2374700"/>
                <a:ext cx="8416636" cy="3125765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7957CB-FB3F-58F6-7183-E7D621A35BCE}"/>
                  </a:ext>
                </a:extLst>
              </p:cNvPr>
              <p:cNvSpPr txBox="1"/>
              <p:nvPr/>
            </p:nvSpPr>
            <p:spPr>
              <a:xfrm>
                <a:off x="445992" y="3143692"/>
                <a:ext cx="623454" cy="707886"/>
              </a:xfrm>
              <a:prstGeom prst="rect">
                <a:avLst/>
              </a:prstGeom>
              <a:solidFill>
                <a:srgbClr val="EBF1D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dirty="0"/>
                  <a:t>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714A2E0-0854-8E17-7AE6-3793B92928E2}"/>
                  </a:ext>
                </a:extLst>
              </p:cNvPr>
              <p:cNvSpPr txBox="1"/>
              <p:nvPr/>
            </p:nvSpPr>
            <p:spPr>
              <a:xfrm>
                <a:off x="447269" y="4271958"/>
                <a:ext cx="623454" cy="707886"/>
              </a:xfrm>
              <a:prstGeom prst="rect">
                <a:avLst/>
              </a:prstGeom>
              <a:solidFill>
                <a:srgbClr val="EBF1D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dirty="0"/>
                  <a:t>0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FD4CB5-C742-9BE9-25D5-5C91BA0F9671}"/>
                </a:ext>
              </a:extLst>
            </p:cNvPr>
            <p:cNvSpPr txBox="1"/>
            <p:nvPr/>
          </p:nvSpPr>
          <p:spPr>
            <a:xfrm>
              <a:off x="4150023" y="4337853"/>
              <a:ext cx="1014257" cy="707886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/>
                <a:t>0.5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6362DD4-52A7-2173-AAC3-1337D55F1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65A55D-978D-5920-A725-F5266B9C832F}"/>
              </a:ext>
            </a:extLst>
          </p:cNvPr>
          <p:cNvSpPr txBox="1"/>
          <p:nvPr/>
        </p:nvSpPr>
        <p:spPr>
          <a:xfrm>
            <a:off x="1340049" y="374755"/>
            <a:ext cx="7525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Complete the missing fractions and decimals on the number line.</a:t>
            </a:r>
            <a:endParaRPr lang="en-GB"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5E0AE3-5754-3642-5DF9-D9200EF11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B9606-7505-3977-CC5E-98A5C15ACDBA}"/>
              </a:ext>
            </a:extLst>
          </p:cNvPr>
          <p:cNvSpPr txBox="1"/>
          <p:nvPr/>
        </p:nvSpPr>
        <p:spPr>
          <a:xfrm>
            <a:off x="1870438" y="2822484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A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89004-E885-232F-C572-BB8CECB0DF17}"/>
              </a:ext>
            </a:extLst>
          </p:cNvPr>
          <p:cNvSpPr txBox="1"/>
          <p:nvPr/>
        </p:nvSpPr>
        <p:spPr>
          <a:xfrm>
            <a:off x="1870438" y="4511337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B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EB944-EA0A-EAF1-56A3-92EA7B740D12}"/>
              </a:ext>
            </a:extLst>
          </p:cNvPr>
          <p:cNvSpPr txBox="1"/>
          <p:nvPr/>
        </p:nvSpPr>
        <p:spPr>
          <a:xfrm>
            <a:off x="4332865" y="2822484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C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06617-FF64-F990-EC77-ED56F37F616E}"/>
              </a:ext>
            </a:extLst>
          </p:cNvPr>
          <p:cNvSpPr txBox="1"/>
          <p:nvPr/>
        </p:nvSpPr>
        <p:spPr>
          <a:xfrm>
            <a:off x="7085795" y="4511337"/>
            <a:ext cx="638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D</a:t>
            </a:r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E5BB7-AE51-E9EE-2964-FA30EF20A353}"/>
              </a:ext>
            </a:extLst>
          </p:cNvPr>
          <p:cNvSpPr txBox="1"/>
          <p:nvPr/>
        </p:nvSpPr>
        <p:spPr>
          <a:xfrm>
            <a:off x="1150803" y="2701681"/>
            <a:ext cx="208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DA10CA-536E-2831-22DC-B43AEBDECBC3}"/>
              </a:ext>
            </a:extLst>
          </p:cNvPr>
          <p:cNvSpPr txBox="1"/>
          <p:nvPr/>
        </p:nvSpPr>
        <p:spPr>
          <a:xfrm>
            <a:off x="1150803" y="4634448"/>
            <a:ext cx="2085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0.25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6ECA91-5896-6FB4-7BB0-0214C5FC5474}"/>
              </a:ext>
            </a:extLst>
          </p:cNvPr>
          <p:cNvSpPr txBox="1"/>
          <p:nvPr/>
        </p:nvSpPr>
        <p:spPr>
          <a:xfrm>
            <a:off x="3608959" y="2714762"/>
            <a:ext cx="208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70C0"/>
                </a:solidFill>
                <a:latin typeface="Calibri" panose="020F0502020204030204" pitchFamily="34" charset="0"/>
              </a:rPr>
              <a:t>½</a:t>
            </a:r>
            <a:r>
              <a:rPr lang="en-GB" sz="54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D0D925-7B95-21A8-501B-63033E67E560}"/>
              </a:ext>
            </a:extLst>
          </p:cNvPr>
          <p:cNvSpPr txBox="1"/>
          <p:nvPr/>
        </p:nvSpPr>
        <p:spPr>
          <a:xfrm>
            <a:off x="6281397" y="4559941"/>
            <a:ext cx="208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0.75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46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491" name="Picture 490">
            <a:extLst>
              <a:ext uri="{FF2B5EF4-FFF2-40B4-BE49-F238E27FC236}">
                <a16:creationId xmlns:a16="http://schemas.microsoft.com/office/drawing/2014/main" id="{C9A884C7-80D9-8A03-A62B-DEB9B1157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96" name="TextBox 495">
            <a:extLst>
              <a:ext uri="{FF2B5EF4-FFF2-40B4-BE49-F238E27FC236}">
                <a16:creationId xmlns:a16="http://schemas.microsoft.com/office/drawing/2014/main" id="{C49EEF39-ADB1-B8D2-048A-9C171C21BBDF}"/>
              </a:ext>
            </a:extLst>
          </p:cNvPr>
          <p:cNvSpPr txBox="1"/>
          <p:nvPr/>
        </p:nvSpPr>
        <p:spPr>
          <a:xfrm>
            <a:off x="1103751" y="973776"/>
            <a:ext cx="6939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Complete the equivalent fractions and decimals.</a:t>
            </a:r>
            <a:endParaRPr lang="en-GB" sz="2400" dirty="0"/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88ECDC35-6942-A0D8-39DB-1ED90E9902F5}"/>
              </a:ext>
            </a:extLst>
          </p:cNvPr>
          <p:cNvSpPr txBox="1"/>
          <p:nvPr/>
        </p:nvSpPr>
        <p:spPr>
          <a:xfrm>
            <a:off x="2365363" y="1966617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0.25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E7E5BA2B-0847-344B-60ED-F360BA896BBF}"/>
              </a:ext>
            </a:extLst>
          </p:cNvPr>
          <p:cNvSpPr txBox="1"/>
          <p:nvPr/>
        </p:nvSpPr>
        <p:spPr>
          <a:xfrm>
            <a:off x="2344430" y="3355536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0.75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E3BCA979-7844-BBF7-04A1-190D1B7B8362}"/>
              </a:ext>
            </a:extLst>
          </p:cNvPr>
          <p:cNvSpPr txBox="1"/>
          <p:nvPr/>
        </p:nvSpPr>
        <p:spPr>
          <a:xfrm>
            <a:off x="2247448" y="4687725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0.25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268E22E4-D227-9BA9-4F43-FBB50697DC49}"/>
              </a:ext>
            </a:extLst>
          </p:cNvPr>
          <p:cNvSpPr txBox="1"/>
          <p:nvPr/>
        </p:nvSpPr>
        <p:spPr>
          <a:xfrm>
            <a:off x="2233291" y="6077367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0.75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5BE6BFB9-A5BB-3649-8F52-C6679DF6E5C1}"/>
              </a:ext>
            </a:extLst>
          </p:cNvPr>
          <p:cNvSpPr txBox="1"/>
          <p:nvPr/>
        </p:nvSpPr>
        <p:spPr>
          <a:xfrm>
            <a:off x="6368768" y="1814643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1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F83D6E22-C235-5420-9C6B-E95EA72B673B}"/>
              </a:ext>
            </a:extLst>
          </p:cNvPr>
          <p:cNvSpPr txBox="1"/>
          <p:nvPr/>
        </p:nvSpPr>
        <p:spPr>
          <a:xfrm>
            <a:off x="5544423" y="3183738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3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EA69F6D6-71C3-3702-A027-4570E53CF27F}"/>
              </a:ext>
            </a:extLst>
          </p:cNvPr>
          <p:cNvSpPr txBox="1"/>
          <p:nvPr/>
        </p:nvSpPr>
        <p:spPr>
          <a:xfrm>
            <a:off x="5793729" y="4687724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0.5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4085AD7C-4B68-526E-0EC2-8F863977E90D}"/>
              </a:ext>
            </a:extLst>
          </p:cNvPr>
          <p:cNvSpPr txBox="1"/>
          <p:nvPr/>
        </p:nvSpPr>
        <p:spPr>
          <a:xfrm>
            <a:off x="6347986" y="5948195"/>
            <a:ext cx="115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1</a:t>
            </a:r>
            <a:r>
              <a:rPr lang="en-GB" sz="3600" b="1" dirty="0"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3690D5-BB14-F2E1-3838-EA7873769748}"/>
              </a:ext>
            </a:extLst>
          </p:cNvPr>
          <p:cNvGrpSpPr/>
          <p:nvPr/>
        </p:nvGrpSpPr>
        <p:grpSpPr>
          <a:xfrm>
            <a:off x="1258637" y="1607189"/>
            <a:ext cx="6629401" cy="5643042"/>
            <a:chOff x="1258637" y="1607189"/>
            <a:chExt cx="6629401" cy="5643042"/>
          </a:xfrm>
        </p:grpSpPr>
        <p:pic>
          <p:nvPicPr>
            <p:cNvPr id="490" name="Picture 489">
              <a:extLst>
                <a:ext uri="{FF2B5EF4-FFF2-40B4-BE49-F238E27FC236}">
                  <a16:creationId xmlns:a16="http://schemas.microsoft.com/office/drawing/2014/main" id="{29696342-C275-26D0-C95D-1AA261117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082" t="9239" r="20636" b="11615"/>
            <a:stretch>
              <a:fillRect/>
            </a:stretch>
          </p:blipFill>
          <p:spPr>
            <a:xfrm>
              <a:off x="1258637" y="1607189"/>
              <a:ext cx="6629401" cy="5643042"/>
            </a:xfrm>
            <a:prstGeom prst="rect">
              <a:avLst/>
            </a:prstGeom>
          </p:spPr>
        </p:pic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F2EB4F43-46D6-D6E2-12A9-CD4D1E8858E5}"/>
                </a:ext>
              </a:extLst>
            </p:cNvPr>
            <p:cNvSpPr txBox="1"/>
            <p:nvPr/>
          </p:nvSpPr>
          <p:spPr>
            <a:xfrm>
              <a:off x="5312720" y="3343517"/>
              <a:ext cx="481009" cy="461665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/>
                <a:t>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90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500" grpId="0"/>
      <p:bldP spid="504" grpId="0"/>
      <p:bldP spid="505" grpId="0"/>
      <p:bldP spid="506" grpId="0"/>
      <p:bldP spid="507" grpId="0"/>
      <p:bldP spid="508" grpId="0"/>
      <p:bldP spid="50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1405</TotalTime>
  <Words>105</Words>
  <Application>Microsoft Office PowerPoint</Application>
  <PresentationFormat>On-screen Show (4:3)</PresentationFormat>
  <Paragraphs>50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78</cp:revision>
  <dcterms:created xsi:type="dcterms:W3CDTF">2013-01-27T09:14:16Z</dcterms:created>
  <dcterms:modified xsi:type="dcterms:W3CDTF">2026-04-02T15:40:19Z</dcterms:modified>
  <cp:category/>
</cp:coreProperties>
</file>