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3" r:id="rId3"/>
    <p:sldId id="301" r:id="rId4"/>
    <p:sldId id="316" r:id="rId5"/>
    <p:sldId id="312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2313512" y="20949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10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2313512" y="452066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4.2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2313512" y="330780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2.3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2313512" y="5733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0.5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266159" y="2167849"/>
            <a:ext cx="2537764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396437" y="337613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2300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135883" y="4570646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599512" y="5733525"/>
            <a:ext cx="266730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2313512" y="92615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1.5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636145" y="99448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5B797-65BB-5452-FB5E-6FBCDD2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255639" y="-23431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race is </a:t>
            </a:r>
            <a:r>
              <a:rPr lang="en-US" sz="3600" b="1" dirty="0"/>
              <a:t>3 km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Sam has already run </a:t>
            </a:r>
            <a:r>
              <a:rPr lang="en-US" sz="3600" b="1" dirty="0"/>
              <a:t>1,450 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How much further does he need to run in m?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0404" y="4339524"/>
            <a:ext cx="8146026" cy="1447448"/>
            <a:chOff x="-20404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0404" y="4834876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3000 – 1450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309977" y="4659726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1550m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3F12E2-BD51-F884-8606-13FA9A4BEB2B}"/>
              </a:ext>
            </a:extLst>
          </p:cNvPr>
          <p:cNvGrpSpPr/>
          <p:nvPr/>
        </p:nvGrpSpPr>
        <p:grpSpPr>
          <a:xfrm>
            <a:off x="1818437" y="2915143"/>
            <a:ext cx="6282604" cy="1424381"/>
            <a:chOff x="1794024" y="2882400"/>
            <a:chExt cx="6282604" cy="142438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82739" y="2882400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3000 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C72D1A-0C40-C3CA-F6E5-FCBE1245C5C9}"/>
                </a:ext>
              </a:extLst>
            </p:cNvPr>
            <p:cNvGrpSpPr/>
            <p:nvPr/>
          </p:nvGrpSpPr>
          <p:grpSpPr>
            <a:xfrm>
              <a:off x="3499464" y="3598895"/>
              <a:ext cx="4577164" cy="707886"/>
              <a:chOff x="1788745" y="3611229"/>
              <a:chExt cx="4577164" cy="7078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499365-DE89-F751-CCC2-8FB90128C93E}"/>
                  </a:ext>
                </a:extLst>
              </p:cNvPr>
              <p:cNvSpPr/>
              <p:nvPr/>
            </p:nvSpPr>
            <p:spPr>
              <a:xfrm>
                <a:off x="1788745" y="3639095"/>
                <a:ext cx="457716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A5F031-5C6D-B3E0-53F8-0EC8DCD257CC}"/>
                  </a:ext>
                </a:extLst>
              </p:cNvPr>
              <p:cNvSpPr/>
              <p:nvPr/>
            </p:nvSpPr>
            <p:spPr>
              <a:xfrm>
                <a:off x="3353313" y="3611229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794024" y="3534400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1450m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113706" y="-824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recipe needs </a:t>
            </a:r>
            <a:r>
              <a:rPr lang="en-US" sz="3600" b="1" dirty="0"/>
              <a:t>2 </a:t>
            </a:r>
            <a:r>
              <a:rPr lang="en-US" sz="3600" b="1" dirty="0" err="1"/>
              <a:t>litre</a:t>
            </a:r>
            <a:r>
              <a:rPr lang="en-US" sz="3600" dirty="0"/>
              <a:t> of milk.</a:t>
            </a:r>
            <a:br>
              <a:rPr lang="en-US" sz="3600" dirty="0"/>
            </a:br>
            <a:r>
              <a:rPr lang="en-US" sz="3600" dirty="0"/>
              <a:t>Amy has </a:t>
            </a:r>
            <a:r>
              <a:rPr lang="en-US" sz="3600" b="1" dirty="0"/>
              <a:t>3 bottles of 500 ml</a:t>
            </a:r>
            <a:r>
              <a:rPr lang="en-US" sz="3600" dirty="0"/>
              <a:t> each.</a:t>
            </a:r>
            <a:br>
              <a:rPr lang="en-US" sz="3600" dirty="0"/>
            </a:br>
            <a:r>
              <a:rPr lang="en-US" sz="3600" b="1" dirty="0"/>
              <a:t>How much more milk does she need?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67233" y="4339524"/>
            <a:ext cx="8146026" cy="1447448"/>
            <a:chOff x="-267233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67233" y="481723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2000 – 1500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131469" y="4632673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C1EC13-31A4-A9D7-2B92-54AE09C46805}"/>
              </a:ext>
            </a:extLst>
          </p:cNvPr>
          <p:cNvGrpSpPr/>
          <p:nvPr/>
        </p:nvGrpSpPr>
        <p:grpSpPr>
          <a:xfrm>
            <a:off x="1571607" y="2891219"/>
            <a:ext cx="6931899" cy="1399240"/>
            <a:chOff x="1571607" y="2891219"/>
            <a:chExt cx="6931899" cy="13992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571607" y="3039666"/>
              <a:ext cx="6833949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05780" y="289121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571608" y="3548319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8707B8-5E23-148B-9AA3-35CC3A4D89AE}"/>
                </a:ext>
              </a:extLst>
            </p:cNvPr>
            <p:cNvGrpSpPr/>
            <p:nvPr/>
          </p:nvGrpSpPr>
          <p:grpSpPr>
            <a:xfrm>
              <a:off x="3282328" y="3548319"/>
              <a:ext cx="1735133" cy="707886"/>
              <a:chOff x="6365908" y="3553584"/>
              <a:chExt cx="1735133" cy="70788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D8C3D6-3C3C-B7B9-66FA-DE7193033901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61D915-88D6-2BDD-DA4F-033FF3FC93F2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DAEF8F-D071-6D31-7FA1-F1AC2798DB15}"/>
                </a:ext>
              </a:extLst>
            </p:cNvPr>
            <p:cNvGrpSpPr/>
            <p:nvPr/>
          </p:nvGrpSpPr>
          <p:grpSpPr>
            <a:xfrm>
              <a:off x="4997740" y="3548319"/>
              <a:ext cx="1735133" cy="707886"/>
              <a:chOff x="6365908" y="3553584"/>
              <a:chExt cx="1735133" cy="70788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0D8AE6-AB49-4889-CDBD-FC8E540B97A4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4A3D88-FD71-40E5-9C9F-0FA02457F685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2CA86B9-9721-316D-671E-8AB448245061}"/>
                </a:ext>
              </a:extLst>
            </p:cNvPr>
            <p:cNvSpPr/>
            <p:nvPr/>
          </p:nvSpPr>
          <p:spPr>
            <a:xfrm>
              <a:off x="6694837" y="3628564"/>
              <a:ext cx="171072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A5F031-5C6D-B3E0-53F8-0EC8DCD257CC}"/>
                </a:ext>
              </a:extLst>
            </p:cNvPr>
            <p:cNvSpPr/>
            <p:nvPr/>
          </p:nvSpPr>
          <p:spPr>
            <a:xfrm>
              <a:off x="6792786" y="3582573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D3879-1CD9-8023-7BC4-B92FBABDA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089008" y="361945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jug contains </a:t>
            </a:r>
            <a:r>
              <a:rPr lang="en-US" sz="3600" b="1" dirty="0"/>
              <a:t>1.5 </a:t>
            </a:r>
            <a:r>
              <a:rPr lang="en-US" sz="3600" b="1" dirty="0" err="1"/>
              <a:t>litres</a:t>
            </a:r>
            <a:r>
              <a:rPr lang="en-US" sz="3600" dirty="0"/>
              <a:t> of juice.</a:t>
            </a:r>
            <a:br>
              <a:rPr lang="en-US" sz="3600" dirty="0"/>
            </a:br>
            <a:r>
              <a:rPr lang="en-US" sz="3600" b="1" dirty="0"/>
              <a:t>450 ml</a:t>
            </a:r>
            <a:r>
              <a:rPr lang="en-US" sz="3600" dirty="0"/>
              <a:t> is poured into cups.</a:t>
            </a:r>
            <a:br>
              <a:rPr lang="en-US" sz="3600" dirty="0"/>
            </a:br>
            <a:r>
              <a:rPr lang="en-US" sz="3600" b="1" dirty="0"/>
              <a:t>How much juice is left in ml?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2FA745-AE18-51A0-9A27-2BA25345FEEC}"/>
              </a:ext>
            </a:extLst>
          </p:cNvPr>
          <p:cNvGrpSpPr/>
          <p:nvPr/>
        </p:nvGrpSpPr>
        <p:grpSpPr>
          <a:xfrm>
            <a:off x="1605655" y="3392736"/>
            <a:ext cx="6469070" cy="1436715"/>
            <a:chOff x="1877236" y="3064208"/>
            <a:chExt cx="6469070" cy="14367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971230" y="3064208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1EB803-0DA8-D162-FF7E-2E798CB53A2E}"/>
                </a:ext>
              </a:extLst>
            </p:cNvPr>
            <p:cNvSpPr/>
            <p:nvPr/>
          </p:nvSpPr>
          <p:spPr>
            <a:xfrm>
              <a:off x="1877236" y="3820903"/>
              <a:ext cx="457716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7D708-0A5F-C54E-7104-6BFE78BC63C0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F986C5-4B78-3BC7-9F02-B96CF6CF993E}"/>
                </a:ext>
              </a:extLst>
            </p:cNvPr>
            <p:cNvSpPr/>
            <p:nvPr/>
          </p:nvSpPr>
          <p:spPr>
            <a:xfrm>
              <a:off x="6454400" y="3820903"/>
              <a:ext cx="171072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B5E9C-35BF-4AD3-485F-95844F2A92F7}"/>
                </a:ext>
              </a:extLst>
            </p:cNvPr>
            <p:cNvSpPr/>
            <p:nvPr/>
          </p:nvSpPr>
          <p:spPr>
            <a:xfrm>
              <a:off x="6635586" y="3726365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450ml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1500 - 450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965312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1050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AAAE51E-C4B2-5F80-5617-E74F6951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52004" y="443707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929177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1500 + 750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988200" y="467106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2250g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bag of flour weighs </a:t>
            </a:r>
            <a:r>
              <a:rPr lang="en-US" sz="3600" b="1" dirty="0"/>
              <a:t>1.5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 bag of sugar weighs </a:t>
            </a:r>
            <a:r>
              <a:rPr lang="en-US" sz="3600" b="1" dirty="0"/>
              <a:t>750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total mass in grams?</a:t>
            </a:r>
            <a:endParaRPr lang="en-GB" sz="3600" dirty="0"/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84647" y="2939698"/>
            <a:ext cx="6282604" cy="1428405"/>
            <a:chOff x="1794024" y="2853715"/>
            <a:chExt cx="6282604" cy="14284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814595" y="2853715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6169100" y="3626761"/>
              <a:ext cx="1907528" cy="599768"/>
              <a:chOff x="4458381" y="3639095"/>
              <a:chExt cx="1907528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4458381" y="3639095"/>
                <a:ext cx="190752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455678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750g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4" y="3512679"/>
              <a:ext cx="4375076" cy="769441"/>
              <a:chOff x="6365908" y="3531863"/>
              <a:chExt cx="4375076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437507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7720536" y="353186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1500g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7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197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2026-04-10T11:59:43Z</dcterms:modified>
  <cp:category/>
</cp:coreProperties>
</file>