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263" r:id="rId2"/>
    <p:sldId id="269" r:id="rId3"/>
    <p:sldId id="310" r:id="rId4"/>
    <p:sldId id="311" r:id="rId5"/>
    <p:sldId id="284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036" autoAdjust="0"/>
  </p:normalViewPr>
  <p:slideViewPr>
    <p:cSldViewPr snapToGrid="0" snapToObjects="1">
      <p:cViewPr varScale="1">
        <p:scale>
          <a:sx n="97" d="100"/>
          <a:sy n="97" d="100"/>
        </p:scale>
        <p:origin x="1284" y="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5124A4-CBB3-4DC6-9D4E-3BFDE298388C}" type="datetimeFigureOut">
              <a:rPr lang="en-GB" smtClean="0"/>
              <a:t>02/04/2026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8F541A-795E-4524-9B7E-AC3BC78ABD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276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6081F6-350E-46C2-A15E-16C39E4E1A80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9449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2441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ithmagicians.com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NUL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NUL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1801409" y="173826"/>
            <a:ext cx="62919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5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D8BC66-A62D-A84A-6F58-3ABE0A0E691B}"/>
              </a:ext>
            </a:extLst>
          </p:cNvPr>
          <p:cNvSpPr txBox="1"/>
          <p:nvPr/>
        </p:nvSpPr>
        <p:spPr>
          <a:xfrm>
            <a:off x="2181003" y="1072739"/>
            <a:ext cx="571816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dirty="0"/>
              <a:t>Assess and Review</a:t>
            </a: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853544" y="6379417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3"/>
              </a:rPr>
              <a:t>www.arithmagicians.com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529E35-32A6-F812-1D0C-CD428C85B6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5632" y="2368761"/>
            <a:ext cx="3308902" cy="363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5CDCEF9-C7D8-407E-6795-207905EB610E}"/>
              </a:ext>
            </a:extLst>
          </p:cNvPr>
          <p:cNvSpPr txBox="1"/>
          <p:nvPr/>
        </p:nvSpPr>
        <p:spPr>
          <a:xfrm>
            <a:off x="1582293" y="404190"/>
            <a:ext cx="56959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How many more ones are needed to make ten?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B7B085D-D194-6A0A-4047-03A0DFD08300}"/>
                  </a:ext>
                </a:extLst>
              </p:cNvPr>
              <p:cNvSpPr txBox="1"/>
              <p:nvPr/>
            </p:nvSpPr>
            <p:spPr>
              <a:xfrm>
                <a:off x="3202157" y="5061743"/>
                <a:ext cx="283874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3200" dirty="0"/>
                  <a:t>8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3200" dirty="0"/>
                  <a:t>         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3200" dirty="0"/>
                  <a:t> 10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B7B085D-D194-6A0A-4047-03A0DFD083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2157" y="5061743"/>
                <a:ext cx="2838741" cy="584775"/>
              </a:xfrm>
              <a:prstGeom prst="rect">
                <a:avLst/>
              </a:prstGeom>
              <a:blipFill>
                <a:blip r:embed="rId2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534406B0-D8A1-A8B9-17E4-E139E47BD687}"/>
              </a:ext>
            </a:extLst>
          </p:cNvPr>
          <p:cNvSpPr/>
          <p:nvPr/>
        </p:nvSpPr>
        <p:spPr>
          <a:xfrm>
            <a:off x="4179303" y="5152738"/>
            <a:ext cx="713085" cy="402440"/>
          </a:xfrm>
          <a:prstGeom prst="rect">
            <a:avLst/>
          </a:prstGeom>
          <a:solidFill>
            <a:schemeClr val="bg1"/>
          </a:solidFill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25C55C-0FE2-E394-1960-4DDD8662BF19}"/>
              </a:ext>
            </a:extLst>
          </p:cNvPr>
          <p:cNvSpPr txBox="1"/>
          <p:nvPr/>
        </p:nvSpPr>
        <p:spPr>
          <a:xfrm>
            <a:off x="4061351" y="5061570"/>
            <a:ext cx="953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accent1"/>
                </a:solidFill>
              </a:rPr>
              <a:t>2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94AEF51-B158-DB6D-11B4-4E9AFC2027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2126" b="30147"/>
          <a:stretch>
            <a:fillRect/>
          </a:stretch>
        </p:blipFill>
        <p:spPr>
          <a:xfrm>
            <a:off x="791652" y="501445"/>
            <a:ext cx="7120775" cy="42582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DAB9073-CF0C-6D30-716F-DEF65D8316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2660" y="3411794"/>
            <a:ext cx="1091073" cy="99305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006BAA1-CD47-5E1C-B9B2-F20088E8B8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6805" y="3411794"/>
            <a:ext cx="1201374" cy="99305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F835295-B8C2-BEBA-0179-78C07024B9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C7EB510-2DCB-EB36-ED6A-7B1C54E24F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711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ACCBD4D-2603-2B63-1EEC-4BDCAB924C86}"/>
              </a:ext>
            </a:extLst>
          </p:cNvPr>
          <p:cNvGrpSpPr/>
          <p:nvPr/>
        </p:nvGrpSpPr>
        <p:grpSpPr>
          <a:xfrm>
            <a:off x="757084" y="615481"/>
            <a:ext cx="6958699" cy="4308987"/>
            <a:chOff x="757084" y="615481"/>
            <a:chExt cx="6958699" cy="4308987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641B337-C9B5-383C-1B18-4225DDF46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23899" b="29315"/>
            <a:stretch>
              <a:fillRect/>
            </a:stretch>
          </p:blipFill>
          <p:spPr>
            <a:xfrm>
              <a:off x="757084" y="615481"/>
              <a:ext cx="6958699" cy="4308987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C180C20-C4B6-472F-FB07-EDEADB4B6A1A}"/>
                </a:ext>
              </a:extLst>
            </p:cNvPr>
            <p:cNvSpPr/>
            <p:nvPr/>
          </p:nvSpPr>
          <p:spPr>
            <a:xfrm>
              <a:off x="1868129" y="2330246"/>
              <a:ext cx="5847654" cy="2133600"/>
            </a:xfrm>
            <a:prstGeom prst="rec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E7B1249-0C9B-97FA-2CD2-165EF8C8820A}"/>
              </a:ext>
            </a:extLst>
          </p:cNvPr>
          <p:cNvSpPr txBox="1"/>
          <p:nvPr/>
        </p:nvSpPr>
        <p:spPr>
          <a:xfrm>
            <a:off x="1582293" y="404190"/>
            <a:ext cx="56959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How many more tenths are needed to make one whole?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CF847F7-DC05-80F5-7D24-2A903906A571}"/>
                  </a:ext>
                </a:extLst>
              </p:cNvPr>
              <p:cNvSpPr txBox="1"/>
              <p:nvPr/>
            </p:nvSpPr>
            <p:spPr>
              <a:xfrm>
                <a:off x="3437107" y="5015636"/>
                <a:ext cx="283874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3200" dirty="0"/>
                  <a:t>0.8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3200" dirty="0"/>
                  <a:t>         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3200" dirty="0"/>
                  <a:t> 1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CF847F7-DC05-80F5-7D24-2A903906A5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7107" y="5015636"/>
                <a:ext cx="2838741" cy="584775"/>
              </a:xfrm>
              <a:prstGeom prst="rect">
                <a:avLst/>
              </a:prstGeom>
              <a:blipFill>
                <a:blip r:embed="rId3"/>
                <a:stretch>
                  <a:fillRect l="-1931" t="-12500" r="-1288" b="-343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0F5FE887-D97C-D28D-B146-23FB2D944B40}"/>
              </a:ext>
            </a:extLst>
          </p:cNvPr>
          <p:cNvSpPr/>
          <p:nvPr/>
        </p:nvSpPr>
        <p:spPr>
          <a:xfrm>
            <a:off x="4649203" y="5106803"/>
            <a:ext cx="713085" cy="402440"/>
          </a:xfrm>
          <a:prstGeom prst="rect">
            <a:avLst/>
          </a:prstGeom>
          <a:solidFill>
            <a:schemeClr val="bg1"/>
          </a:solidFill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9B7964-2F0F-9F21-44B4-5DED91B86042}"/>
              </a:ext>
            </a:extLst>
          </p:cNvPr>
          <p:cNvSpPr txBox="1"/>
          <p:nvPr/>
        </p:nvSpPr>
        <p:spPr>
          <a:xfrm>
            <a:off x="4649203" y="5015635"/>
            <a:ext cx="713085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dirty="0">
                <a:solidFill>
                  <a:schemeClr val="accent1"/>
                </a:solidFill>
              </a:rPr>
              <a:t>0.2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991F29B-E126-A060-6867-184CC1EFF4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559B598-DEC3-48E6-E327-064D1D5B83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1823" y="3415218"/>
            <a:ext cx="1024090" cy="99305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94EF44F-13FA-E90D-9D8A-18B65EF384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4633" y="3434882"/>
            <a:ext cx="1044000" cy="9587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A361702-DE51-A9C1-82BA-97DE0D9F45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778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EF322B-97F5-9BFC-5FBD-70BA97F7F9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5102713-5ACF-910C-55C1-906F7AE20232}"/>
              </a:ext>
            </a:extLst>
          </p:cNvPr>
          <p:cNvSpPr txBox="1"/>
          <p:nvPr/>
        </p:nvSpPr>
        <p:spPr>
          <a:xfrm>
            <a:off x="1582293" y="404190"/>
            <a:ext cx="56959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How many more hundredths are needed to make </a:t>
            </a:r>
            <a:r>
              <a:rPr lang="en-GB" sz="3200" b="1" dirty="0"/>
              <a:t>one tenth</a:t>
            </a:r>
            <a:r>
              <a:rPr lang="en-GB" sz="3200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BF110D8-8288-DDB6-B5BB-C12D37F53C46}"/>
                  </a:ext>
                </a:extLst>
              </p:cNvPr>
              <p:cNvSpPr txBox="1"/>
              <p:nvPr/>
            </p:nvSpPr>
            <p:spPr>
              <a:xfrm>
                <a:off x="3040648" y="5012463"/>
                <a:ext cx="384113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3200" dirty="0"/>
                  <a:t>0.08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3200" dirty="0"/>
                  <a:t>          </a:t>
                </a:r>
                <a14:m>
                  <m:oMath xmlns:m="http://schemas.openxmlformats.org/officeDocument/2006/math">
                    <m:r>
                      <a:rPr lang="en-GB" sz="3200" b="0" i="0" dirty="0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GB" sz="320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3200" dirty="0"/>
                  <a:t> 0.1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BF110D8-8288-DDB6-B5BB-C12D37F53C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0648" y="5012463"/>
                <a:ext cx="3841136" cy="584775"/>
              </a:xfrm>
              <a:prstGeom prst="rect">
                <a:avLst/>
              </a:prstGeom>
              <a:blipFill>
                <a:blip r:embed="rId2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23A1468D-9729-997A-0E74-BE590EE50026}"/>
              </a:ext>
            </a:extLst>
          </p:cNvPr>
          <p:cNvSpPr/>
          <p:nvPr/>
        </p:nvSpPr>
        <p:spPr>
          <a:xfrm>
            <a:off x="4649203" y="5106803"/>
            <a:ext cx="920324" cy="402440"/>
          </a:xfrm>
          <a:prstGeom prst="rect">
            <a:avLst/>
          </a:prstGeom>
          <a:solidFill>
            <a:schemeClr val="bg1"/>
          </a:solidFill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C13717-E7B4-8CA7-5C19-8E0E8B439F88}"/>
              </a:ext>
            </a:extLst>
          </p:cNvPr>
          <p:cNvSpPr txBox="1"/>
          <p:nvPr/>
        </p:nvSpPr>
        <p:spPr>
          <a:xfrm>
            <a:off x="4649203" y="5015636"/>
            <a:ext cx="920324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dirty="0">
                <a:solidFill>
                  <a:schemeClr val="accent1"/>
                </a:solidFill>
              </a:rPr>
              <a:t>0.02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0DA01B0-632A-3E46-93CF-4F0C235F4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D53EC20-15BE-A155-BCD0-F1497277CF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BC53FF-A48C-CA43-51D6-29B28A4082D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4" t="14830" r="20447" b="21697"/>
          <a:stretch>
            <a:fillRect/>
          </a:stretch>
        </p:blipFill>
        <p:spPr>
          <a:xfrm>
            <a:off x="950430" y="1846808"/>
            <a:ext cx="7263921" cy="38692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E29AB5-54BF-1CFD-8550-30A97D33D1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2566" y="3460510"/>
            <a:ext cx="1270692" cy="120500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E801D3-6E15-B810-1498-D7A07E7048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0308" y="3449612"/>
            <a:ext cx="1270693" cy="120500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6101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93DD5C-FDC6-673E-73CD-41B29EEB7A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Rectangle 500">
            <a:extLst>
              <a:ext uri="{FF2B5EF4-FFF2-40B4-BE49-F238E27FC236}">
                <a16:creationId xmlns:a16="http://schemas.microsoft.com/office/drawing/2014/main" id="{D148D0B8-E647-EBBB-5331-2EAF2A1D9597}"/>
              </a:ext>
            </a:extLst>
          </p:cNvPr>
          <p:cNvSpPr/>
          <p:nvPr/>
        </p:nvSpPr>
        <p:spPr>
          <a:xfrm>
            <a:off x="326919" y="0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pic>
        <p:nvPicPr>
          <p:cNvPr id="502" name="Picture 501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DD0B345A-8B0E-FC12-F22B-2BD7EF5CF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p:pic>
        <p:nvPicPr>
          <p:cNvPr id="503" name="Picture 50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759A6DEC-CE07-BCCA-E9DB-50A5692238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845" y="173910"/>
            <a:ext cx="1327676" cy="13276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75C2AE-BA3A-3598-2E05-DE580AD2A3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0D0D87-357B-FEAF-6A29-CBF896D35D74}"/>
              </a:ext>
            </a:extLst>
          </p:cNvPr>
          <p:cNvSpPr txBox="1"/>
          <p:nvPr/>
        </p:nvSpPr>
        <p:spPr>
          <a:xfrm>
            <a:off x="0" y="1715409"/>
            <a:ext cx="6204856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latin typeface="Arial" panose="020B0604020202020204" pitchFamily="34" charset="0"/>
              </a:rPr>
              <a:t>1)  0.7 + ___ = 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F67E4C-EDC8-7320-9CD3-5A7823E1CD67}"/>
              </a:ext>
            </a:extLst>
          </p:cNvPr>
          <p:cNvSpPr txBox="1"/>
          <p:nvPr/>
        </p:nvSpPr>
        <p:spPr>
          <a:xfrm>
            <a:off x="0" y="2709077"/>
            <a:ext cx="6204856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latin typeface="Arial" panose="020B0604020202020204" pitchFamily="34" charset="0"/>
              </a:rPr>
              <a:t>2)  0.07 + ___  = 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B66B643-9596-F607-BA75-0BF8496FBBC9}"/>
                  </a:ext>
                </a:extLst>
              </p:cNvPr>
              <p:cNvSpPr txBox="1"/>
              <p:nvPr/>
            </p:nvSpPr>
            <p:spPr>
              <a:xfrm>
                <a:off x="0" y="3702745"/>
                <a:ext cx="6204856" cy="9326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defTabSz="914400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0" dirty="0">
                    <a:latin typeface="Arial" panose="020B0604020202020204" pitchFamily="34" charset="0"/>
                  </a:rPr>
                  <a:t>3) 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altLang="en-US" sz="4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altLang="en-US" sz="40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GB" altLang="en-US" sz="40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altLang="en-US" sz="4000" dirty="0">
                    <a:latin typeface="Arial" panose="020B0604020202020204" pitchFamily="34" charset="0"/>
                  </a:rPr>
                  <a:t> + ___ = 1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B66B643-9596-F607-BA75-0BF8496FBB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702745"/>
                <a:ext cx="6204856" cy="932628"/>
              </a:xfrm>
              <a:prstGeom prst="rect">
                <a:avLst/>
              </a:prstGeom>
              <a:blipFill>
                <a:blip r:embed="rId6"/>
                <a:stretch>
                  <a:fillRect l="-3438" b="-241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6B0B9CC-DBA6-C531-784B-617A0B9C8E88}"/>
                  </a:ext>
                </a:extLst>
              </p:cNvPr>
              <p:cNvSpPr txBox="1"/>
              <p:nvPr/>
            </p:nvSpPr>
            <p:spPr>
              <a:xfrm>
                <a:off x="0" y="4727448"/>
                <a:ext cx="6204856" cy="9326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defTabSz="914400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0" dirty="0">
                    <a:latin typeface="Arial" panose="020B0604020202020204" pitchFamily="34" charset="0"/>
                  </a:rPr>
                  <a:t>4) 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altLang="en-US" sz="4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altLang="en-US" sz="4000" b="0" i="1" smtClean="0">
                            <a:latin typeface="Cambria Math" panose="02040503050406030204" pitchFamily="18" charset="0"/>
                          </a:rPr>
                          <m:t>9</m:t>
                        </m:r>
                        <m:r>
                          <a:rPr lang="en-GB" altLang="en-US" sz="4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num>
                      <m:den>
                        <m:r>
                          <a:rPr lang="en-GB" altLang="en-US" sz="4000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altLang="en-US" sz="4000" dirty="0">
                    <a:latin typeface="Arial" panose="020B0604020202020204" pitchFamily="34" charset="0"/>
                  </a:rPr>
                  <a:t> + ___ = 1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6B0B9CC-DBA6-C531-784B-617A0B9C8E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727448"/>
                <a:ext cx="6204856" cy="932628"/>
              </a:xfrm>
              <a:prstGeom prst="rect">
                <a:avLst/>
              </a:prstGeom>
              <a:blipFill>
                <a:blip r:embed="rId7"/>
                <a:stretch>
                  <a:fillRect l="-3438" b="-243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3D3BCDD3-3D26-35FB-D996-64424B120AD2}"/>
              </a:ext>
            </a:extLst>
          </p:cNvPr>
          <p:cNvSpPr txBox="1"/>
          <p:nvPr/>
        </p:nvSpPr>
        <p:spPr>
          <a:xfrm>
            <a:off x="4795903" y="1689971"/>
            <a:ext cx="6204856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latin typeface="Arial" panose="020B0604020202020204" pitchFamily="34" charset="0"/>
              </a:rPr>
              <a:t>5)  0.54 + ___  =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826D15-8B25-359A-23D4-19686E075DAA}"/>
              </a:ext>
            </a:extLst>
          </p:cNvPr>
          <p:cNvSpPr txBox="1"/>
          <p:nvPr/>
        </p:nvSpPr>
        <p:spPr>
          <a:xfrm>
            <a:off x="4795903" y="3770001"/>
            <a:ext cx="6204856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latin typeface="Arial" panose="020B0604020202020204" pitchFamily="34" charset="0"/>
              </a:rPr>
              <a:t>7)  ___ + 0.2 =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C2ACCA-48DB-E5E8-9B7D-66EE969BC38F}"/>
              </a:ext>
            </a:extLst>
          </p:cNvPr>
          <p:cNvSpPr txBox="1"/>
          <p:nvPr/>
        </p:nvSpPr>
        <p:spPr>
          <a:xfrm>
            <a:off x="4795903" y="2729986"/>
            <a:ext cx="6204856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latin typeface="Arial" panose="020B0604020202020204" pitchFamily="34" charset="0"/>
              </a:rPr>
              <a:t>6)  ___ + 0.99 =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2B3607-B3F1-4083-8185-9AAA687BACB2}"/>
              </a:ext>
            </a:extLst>
          </p:cNvPr>
          <p:cNvSpPr txBox="1"/>
          <p:nvPr/>
        </p:nvSpPr>
        <p:spPr>
          <a:xfrm>
            <a:off x="4795903" y="4810017"/>
            <a:ext cx="6204856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latin typeface="Arial" panose="020B0604020202020204" pitchFamily="34" charset="0"/>
              </a:rPr>
              <a:t>8)  ___ + 0.01 = 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5BED93-CF85-0D85-DFCF-9DDE45FBFFC0}"/>
              </a:ext>
            </a:extLst>
          </p:cNvPr>
          <p:cNvSpPr/>
          <p:nvPr/>
        </p:nvSpPr>
        <p:spPr>
          <a:xfrm>
            <a:off x="1996678" y="1905034"/>
            <a:ext cx="101691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0.3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3B6B1A-03BA-204A-BE3C-8355874DB566}"/>
              </a:ext>
            </a:extLst>
          </p:cNvPr>
          <p:cNvSpPr/>
          <p:nvPr/>
        </p:nvSpPr>
        <p:spPr>
          <a:xfrm>
            <a:off x="2158908" y="3928829"/>
            <a:ext cx="1075905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0.1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7E18D91-C0C1-7C26-401F-B127CF14A52E}"/>
              </a:ext>
            </a:extLst>
          </p:cNvPr>
          <p:cNvSpPr/>
          <p:nvPr/>
        </p:nvSpPr>
        <p:spPr>
          <a:xfrm>
            <a:off x="2291642" y="2871107"/>
            <a:ext cx="120372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0.93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EA25CE1-89B7-3EC4-549D-C5A0617B8A91}"/>
              </a:ext>
            </a:extLst>
          </p:cNvPr>
          <p:cNvSpPr/>
          <p:nvPr/>
        </p:nvSpPr>
        <p:spPr>
          <a:xfrm>
            <a:off x="2564475" y="4917548"/>
            <a:ext cx="1075905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0.1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C06AC2E-1D38-A633-86D3-2879B8F05D55}"/>
              </a:ext>
            </a:extLst>
          </p:cNvPr>
          <p:cNvSpPr/>
          <p:nvPr/>
        </p:nvSpPr>
        <p:spPr>
          <a:xfrm>
            <a:off x="7069391" y="1901536"/>
            <a:ext cx="118130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0.46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FDE0650-C575-4C49-9538-1083A550DCB9}"/>
              </a:ext>
            </a:extLst>
          </p:cNvPr>
          <p:cNvSpPr/>
          <p:nvPr/>
        </p:nvSpPr>
        <p:spPr>
          <a:xfrm>
            <a:off x="5422488" y="2932966"/>
            <a:ext cx="118130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0.01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227490F-1716-CDD4-5913-BA23F9E6C1BA}"/>
              </a:ext>
            </a:extLst>
          </p:cNvPr>
          <p:cNvSpPr/>
          <p:nvPr/>
        </p:nvSpPr>
        <p:spPr>
          <a:xfrm>
            <a:off x="5422488" y="3985064"/>
            <a:ext cx="118130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0.8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7D08F72-DA7B-AC71-6191-86EA91A42A3A}"/>
              </a:ext>
            </a:extLst>
          </p:cNvPr>
          <p:cNvSpPr/>
          <p:nvPr/>
        </p:nvSpPr>
        <p:spPr>
          <a:xfrm>
            <a:off x="5422487" y="4999313"/>
            <a:ext cx="118130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0.99</a:t>
            </a:r>
          </a:p>
        </p:txBody>
      </p:sp>
    </p:spTree>
    <p:extLst>
      <p:ext uri="{BB962C8B-B14F-4D97-AF65-F5344CB8AC3E}">
        <p14:creationId xmlns:p14="http://schemas.microsoft.com/office/powerpoint/2010/main" val="90124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1022</TotalTime>
  <Words>125</Words>
  <Application>Microsoft Office PowerPoint</Application>
  <PresentationFormat>On-screen Show (4:3)</PresentationFormat>
  <Paragraphs>30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Aptos</vt:lpstr>
      <vt:lpstr>Arial</vt:lpstr>
      <vt:lpstr>Calibri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68</cp:revision>
  <dcterms:created xsi:type="dcterms:W3CDTF">2013-01-27T09:14:16Z</dcterms:created>
  <dcterms:modified xsi:type="dcterms:W3CDTF">2026-04-02T15:43:20Z</dcterms:modified>
  <cp:category/>
</cp:coreProperties>
</file>