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4" r:id="rId2"/>
    <p:sldId id="280" r:id="rId3"/>
    <p:sldId id="347" r:id="rId4"/>
    <p:sldId id="341" r:id="rId5"/>
    <p:sldId id="320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C1C094"/>
    <a:srgbClr val="F65CB9"/>
    <a:srgbClr val="EB8E8A"/>
    <a:srgbClr val="387FC9"/>
    <a:srgbClr val="7030A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118" d="100"/>
          <a:sy n="118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54357"/>
            <a:ext cx="67848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4676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1D30C-151A-1238-38F3-9698E3378559}"/>
              </a:ext>
            </a:extLst>
          </p:cNvPr>
          <p:cNvSpPr txBox="1"/>
          <p:nvPr/>
        </p:nvSpPr>
        <p:spPr>
          <a:xfrm>
            <a:off x="960709" y="1032045"/>
            <a:ext cx="83210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/>
              <a:t>Double </a:t>
            </a:r>
            <a:r>
              <a:rPr lang="en-US" sz="5400" dirty="0"/>
              <a:t>numbers to 100 using different strategies.</a:t>
            </a:r>
            <a:endParaRPr lang="en-GB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15EB7-1CD4-0D38-176B-F6B542D8B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453" y="3006377"/>
            <a:ext cx="3738034" cy="364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5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DD5695-505A-0584-27D2-61F3F827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3" y="1737056"/>
            <a:ext cx="1729916" cy="19019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6C581AC-CB50-C847-8506-B8F83EFA90E5}"/>
              </a:ext>
            </a:extLst>
          </p:cNvPr>
          <p:cNvGrpSpPr/>
          <p:nvPr/>
        </p:nvGrpSpPr>
        <p:grpSpPr>
          <a:xfrm>
            <a:off x="1214755" y="1246367"/>
            <a:ext cx="8775292" cy="1451113"/>
            <a:chOff x="1214755" y="1246367"/>
            <a:chExt cx="8775292" cy="1451113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B6E3A80-2CC6-6206-37A1-CAD48DB7DE5D}"/>
                </a:ext>
              </a:extLst>
            </p:cNvPr>
            <p:cNvSpPr/>
            <p:nvPr/>
          </p:nvSpPr>
          <p:spPr>
            <a:xfrm>
              <a:off x="2176421" y="1246367"/>
              <a:ext cx="6851960" cy="1451113"/>
            </a:xfrm>
            <a:prstGeom prst="wedgeRoundRectCallout">
              <a:avLst>
                <a:gd name="adj1" fmla="val -63906"/>
                <a:gd name="adj2" fmla="val 420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1214755" y="1371758"/>
              <a:ext cx="87752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/>
                <a:t>The bridging strategy is when you </a:t>
              </a:r>
            </a:p>
            <a:p>
              <a:pPr algn="ctr"/>
              <a:r>
                <a:rPr lang="en-US" sz="3600" dirty="0"/>
                <a:t>bridge to a ‘friendly’ number.</a:t>
              </a:r>
              <a:endPara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1D77BF-2B55-C752-F6B3-7117C9930DDE}"/>
              </a:ext>
            </a:extLst>
          </p:cNvPr>
          <p:cNvSpPr txBox="1"/>
          <p:nvPr/>
        </p:nvSpPr>
        <p:spPr>
          <a:xfrm>
            <a:off x="1344169" y="410515"/>
            <a:ext cx="7965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the bridging strategy?</a:t>
            </a:r>
            <a:endParaRPr lang="en-GB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7D6ED787-A599-215B-128D-00E05BD88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6" name="Picture 15" descr="A yellow smiley face with black outline&#10;&#10;AI-generated content may be incorrect.">
            <a:extLst>
              <a:ext uri="{FF2B5EF4-FFF2-40B4-BE49-F238E27FC236}">
                <a16:creationId xmlns:a16="http://schemas.microsoft.com/office/drawing/2014/main" id="{2AA527B5-E6A2-845E-6A9C-3706CC5B0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73" y="5213305"/>
            <a:ext cx="656303" cy="656303"/>
          </a:xfrm>
          <a:prstGeom prst="rect">
            <a:avLst/>
          </a:prstGeom>
        </p:spPr>
      </p:pic>
      <p:pic>
        <p:nvPicPr>
          <p:cNvPr id="17" name="Picture 16" descr="A yellow smiley face with black outline&#10;&#10;AI-generated content may be incorrect.">
            <a:extLst>
              <a:ext uri="{FF2B5EF4-FFF2-40B4-BE49-F238E27FC236}">
                <a16:creationId xmlns:a16="http://schemas.microsoft.com/office/drawing/2014/main" id="{03FA1186-5B84-BDE3-5A9E-FF768A3C7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88" y="6048528"/>
            <a:ext cx="656303" cy="6563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9DF2832-E2EE-1DC3-40DF-5C82CA8CD20B}"/>
              </a:ext>
            </a:extLst>
          </p:cNvPr>
          <p:cNvSpPr/>
          <p:nvPr/>
        </p:nvSpPr>
        <p:spPr>
          <a:xfrm>
            <a:off x="3346713" y="5915014"/>
            <a:ext cx="4059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Ends in zero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8D886-6A7A-4887-E6A8-7EA43E886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8788" y="2587964"/>
            <a:ext cx="4406424" cy="29376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D81264A-6421-475E-F211-6C8664E3DAA4}"/>
              </a:ext>
            </a:extLst>
          </p:cNvPr>
          <p:cNvGrpSpPr/>
          <p:nvPr/>
        </p:nvGrpSpPr>
        <p:grpSpPr>
          <a:xfrm>
            <a:off x="1224560" y="1236919"/>
            <a:ext cx="8775292" cy="1451113"/>
            <a:chOff x="1214755" y="1246367"/>
            <a:chExt cx="8775292" cy="1451113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22AB027B-8176-B16B-0987-CB65B990EC79}"/>
                </a:ext>
              </a:extLst>
            </p:cNvPr>
            <p:cNvSpPr/>
            <p:nvPr/>
          </p:nvSpPr>
          <p:spPr>
            <a:xfrm>
              <a:off x="2176421" y="1246367"/>
              <a:ext cx="6851960" cy="1451113"/>
            </a:xfrm>
            <a:prstGeom prst="wedgeRoundRectCallout">
              <a:avLst>
                <a:gd name="adj1" fmla="val -63906"/>
                <a:gd name="adj2" fmla="val 420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47B8DC-43BB-E11E-6EE3-B47EC362C19B}"/>
                </a:ext>
              </a:extLst>
            </p:cNvPr>
            <p:cNvSpPr txBox="1"/>
            <p:nvPr/>
          </p:nvSpPr>
          <p:spPr>
            <a:xfrm>
              <a:off x="1214755" y="1371758"/>
              <a:ext cx="87752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/>
                <a:t>A friendly number is any number </a:t>
              </a:r>
            </a:p>
            <a:p>
              <a:pPr algn="ctr"/>
              <a:r>
                <a:rPr lang="en-US" sz="3600" dirty="0"/>
                <a:t>that end in zero.</a:t>
              </a:r>
              <a:endPara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DCE54F-5888-F814-0C06-6E0B6BC9AA0B}"/>
              </a:ext>
            </a:extLst>
          </p:cNvPr>
          <p:cNvGrpSpPr/>
          <p:nvPr/>
        </p:nvGrpSpPr>
        <p:grpSpPr>
          <a:xfrm>
            <a:off x="1224560" y="1236917"/>
            <a:ext cx="8775292" cy="1451113"/>
            <a:chOff x="1214755" y="1246367"/>
            <a:chExt cx="8775292" cy="1451113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775668C1-58EE-A208-0E74-E17E3E64894B}"/>
                </a:ext>
              </a:extLst>
            </p:cNvPr>
            <p:cNvSpPr/>
            <p:nvPr/>
          </p:nvSpPr>
          <p:spPr>
            <a:xfrm>
              <a:off x="2176421" y="1246367"/>
              <a:ext cx="6851960" cy="1451113"/>
            </a:xfrm>
            <a:prstGeom prst="wedgeRoundRectCallout">
              <a:avLst>
                <a:gd name="adj1" fmla="val -63906"/>
                <a:gd name="adj2" fmla="val 420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0F8DCF-A068-AC52-B180-F5F5EE702319}"/>
                </a:ext>
              </a:extLst>
            </p:cNvPr>
            <p:cNvSpPr txBox="1"/>
            <p:nvPr/>
          </p:nvSpPr>
          <p:spPr>
            <a:xfrm>
              <a:off x="1214755" y="1371758"/>
              <a:ext cx="87752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/>
                <a:t>Let us do an example together.</a:t>
              </a:r>
              <a:endPara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8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9A729-FCAF-0AFE-E180-A2379DFE0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7B3C580C-CFFE-FF54-243F-547A035D8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EA646A-2772-06D3-6C9D-4A5930FCC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F3F5B5A-B6E7-EF8C-BCE3-C4201CD56A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262992" y="1167512"/>
            <a:ext cx="392998" cy="327386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3B3160C-EBC8-5C45-433E-029D07CD86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65584" y="1167512"/>
            <a:ext cx="392998" cy="327386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8D40DC2-48B2-1A94-8A30-61901A0A54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7364" y="2391418"/>
            <a:ext cx="377228" cy="432704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03492ACE-E018-CA93-D5C2-5B29D2913F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7684" y="1619514"/>
            <a:ext cx="377228" cy="43270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244FE43E-4F3A-91E8-5575-56A1E70246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7684" y="2052218"/>
            <a:ext cx="377228" cy="43270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D04D1DB-9230-4CF4-01CC-67716D43E6FA}"/>
              </a:ext>
            </a:extLst>
          </p:cNvPr>
          <p:cNvGrpSpPr/>
          <p:nvPr/>
        </p:nvGrpSpPr>
        <p:grpSpPr>
          <a:xfrm>
            <a:off x="2138968" y="147474"/>
            <a:ext cx="5409412" cy="776437"/>
            <a:chOff x="1940538" y="2606185"/>
            <a:chExt cx="5409412" cy="77643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104407B-42D3-CDF7-03EA-8C23E992662B}"/>
                </a:ext>
              </a:extLst>
            </p:cNvPr>
            <p:cNvSpPr/>
            <p:nvPr/>
          </p:nvSpPr>
          <p:spPr>
            <a:xfrm>
              <a:off x="1940538" y="2616436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29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6726912-A2A7-1294-62C0-47886AEC1955}"/>
                </a:ext>
              </a:extLst>
            </p:cNvPr>
            <p:cNvGrpSpPr/>
            <p:nvPr/>
          </p:nvGrpSpPr>
          <p:grpSpPr>
            <a:xfrm>
              <a:off x="3642654" y="2606185"/>
              <a:ext cx="3707296" cy="776437"/>
              <a:chOff x="3642654" y="2606185"/>
              <a:chExt cx="3707296" cy="776437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9EA9500-8CA1-6AA4-8A1C-9C7598AF7E13}"/>
                  </a:ext>
                </a:extLst>
              </p:cNvPr>
              <p:cNvSpPr/>
              <p:nvPr/>
            </p:nvSpPr>
            <p:spPr>
              <a:xfrm>
                <a:off x="3642654" y="2620875"/>
                <a:ext cx="3707296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29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464DC58-86B5-DBAB-81DB-B0A73F6FC61C}"/>
                  </a:ext>
                </a:extLst>
              </p:cNvPr>
              <p:cNvSpPr/>
              <p:nvPr/>
            </p:nvSpPr>
            <p:spPr>
              <a:xfrm>
                <a:off x="4177252" y="2606185"/>
                <a:ext cx="941503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+</a:t>
                </a:r>
              </a:p>
            </p:txBody>
          </p:sp>
        </p:grp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F424F686-C80F-A89C-7834-259186080C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7684" y="2484922"/>
            <a:ext cx="377228" cy="432704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3A23B2A2-0E7E-A482-1CDE-5B4F3E1E50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8056" y="1619514"/>
            <a:ext cx="377228" cy="43270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9482A0F-5576-40D5-5979-DD87D39FE2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8056" y="2052218"/>
            <a:ext cx="377228" cy="43270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DCF0909-9C8D-C52A-EDA8-B4867955FD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8056" y="2484922"/>
            <a:ext cx="377228" cy="432704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627488C-546E-2791-5ED5-2D6B2A2D52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8428" y="1619514"/>
            <a:ext cx="377228" cy="432704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D540B304-F3F6-1F04-3139-B46B86C9D6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8428" y="2052218"/>
            <a:ext cx="377228" cy="432704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78CA902F-B6A1-4825-4A15-2517C580E1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8428" y="2484922"/>
            <a:ext cx="377228" cy="43270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9B4715A-E8DB-DEF2-6201-B5591CEF48CA}"/>
              </a:ext>
            </a:extLst>
          </p:cNvPr>
          <p:cNvGrpSpPr/>
          <p:nvPr/>
        </p:nvGrpSpPr>
        <p:grpSpPr>
          <a:xfrm>
            <a:off x="1066107" y="5515896"/>
            <a:ext cx="7067587" cy="1259935"/>
            <a:chOff x="2254026" y="3786494"/>
            <a:chExt cx="6287652" cy="1099918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A81199ED-AD7D-17E2-5900-D32ED3AB6C74}"/>
                </a:ext>
              </a:extLst>
            </p:cNvPr>
            <p:cNvSpPr/>
            <p:nvPr/>
          </p:nvSpPr>
          <p:spPr>
            <a:xfrm>
              <a:off x="2254026" y="3786494"/>
              <a:ext cx="6287652" cy="10999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3042D6-C0E2-9DDB-B15D-02D690992D06}"/>
                </a:ext>
              </a:extLst>
            </p:cNvPr>
            <p:cNvSpPr txBox="1"/>
            <p:nvPr/>
          </p:nvSpPr>
          <p:spPr>
            <a:xfrm>
              <a:off x="2437455" y="3853274"/>
              <a:ext cx="5890300" cy="940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First, I </a:t>
              </a:r>
              <a:r>
                <a:rPr lang="en-US" sz="3200" b="1" dirty="0"/>
                <a:t>bridge to 30 </a:t>
              </a:r>
              <a:r>
                <a:rPr lang="en-US" sz="3200" dirty="0"/>
                <a:t>by taking 1 from one 29 and adding it to the other 29.</a:t>
              </a:r>
              <a:endParaRPr lang="en-GB" sz="3200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434B309-1D77-388C-E614-3A07A19EBAC6}"/>
              </a:ext>
            </a:extLst>
          </p:cNvPr>
          <p:cNvGrpSpPr/>
          <p:nvPr/>
        </p:nvGrpSpPr>
        <p:grpSpPr>
          <a:xfrm>
            <a:off x="1066107" y="5527580"/>
            <a:ext cx="7067587" cy="1259935"/>
            <a:chOff x="2254026" y="3786494"/>
            <a:chExt cx="6287652" cy="1099918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8A8E12B-9FA6-14F9-1A22-470295E9182B}"/>
                </a:ext>
              </a:extLst>
            </p:cNvPr>
            <p:cNvSpPr/>
            <p:nvPr/>
          </p:nvSpPr>
          <p:spPr>
            <a:xfrm>
              <a:off x="2254026" y="3786494"/>
              <a:ext cx="6287652" cy="10999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08136B3-171A-A7A4-4EEB-AB88CA3658EC}"/>
                </a:ext>
              </a:extLst>
            </p:cNvPr>
            <p:cNvSpPr txBox="1"/>
            <p:nvPr/>
          </p:nvSpPr>
          <p:spPr>
            <a:xfrm>
              <a:off x="2649018" y="4036164"/>
              <a:ext cx="5890300" cy="510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Next, I solve </a:t>
              </a:r>
              <a:r>
                <a:rPr lang="en-US" sz="3200" b="1" dirty="0"/>
                <a:t>28 + 30</a:t>
              </a:r>
              <a:r>
                <a:rPr lang="en-US" sz="3200" dirty="0"/>
                <a:t> in my head.</a:t>
              </a:r>
              <a:endParaRPr lang="en-GB" sz="3200" dirty="0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39A780D1-9E34-368D-4EE6-82ACC7786F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2052" y="933167"/>
            <a:ext cx="1759369" cy="3610372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7698577-2EA3-67CF-2565-CE0C116CF8EC}"/>
              </a:ext>
            </a:extLst>
          </p:cNvPr>
          <p:cNvGrpSpPr/>
          <p:nvPr/>
        </p:nvGrpSpPr>
        <p:grpSpPr>
          <a:xfrm>
            <a:off x="1934756" y="4679168"/>
            <a:ext cx="6156991" cy="771998"/>
            <a:chOff x="1940538" y="2606185"/>
            <a:chExt cx="6156991" cy="771998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87ED9FE-8368-93CE-0BD0-E87EA90FA8B2}"/>
                </a:ext>
              </a:extLst>
            </p:cNvPr>
            <p:cNvSpPr/>
            <p:nvPr/>
          </p:nvSpPr>
          <p:spPr>
            <a:xfrm>
              <a:off x="1940538" y="2616436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28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2E43416-3B04-7A64-3E43-3EE5359C1459}"/>
                </a:ext>
              </a:extLst>
            </p:cNvPr>
            <p:cNvGrpSpPr/>
            <p:nvPr/>
          </p:nvGrpSpPr>
          <p:grpSpPr>
            <a:xfrm>
              <a:off x="4177252" y="2606185"/>
              <a:ext cx="3920277" cy="769113"/>
              <a:chOff x="4177252" y="2606185"/>
              <a:chExt cx="3920277" cy="769113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646E9E91-EBA6-B44F-A082-2F047422CE49}"/>
                  </a:ext>
                </a:extLst>
              </p:cNvPr>
              <p:cNvSpPr/>
              <p:nvPr/>
            </p:nvSpPr>
            <p:spPr>
              <a:xfrm>
                <a:off x="4390233" y="2613551"/>
                <a:ext cx="3707296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30 = 58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240E6F1-54DD-3930-822E-2EFD17A056F5}"/>
                  </a:ext>
                </a:extLst>
              </p:cNvPr>
              <p:cNvSpPr/>
              <p:nvPr/>
            </p:nvSpPr>
            <p:spPr>
              <a:xfrm>
                <a:off x="4177252" y="2606185"/>
                <a:ext cx="941503" cy="76174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4500" b="1" dirty="0">
                    <a:ln w="3810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+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E90961D-AF35-B51D-0F94-EC3DA1D5EA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095" y="4790059"/>
            <a:ext cx="1133633" cy="604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1AC351-06DA-9CAE-D55B-058043FBBC46}"/>
              </a:ext>
            </a:extLst>
          </p:cNvPr>
          <p:cNvSpPr/>
          <p:nvPr/>
        </p:nvSpPr>
        <p:spPr>
          <a:xfrm>
            <a:off x="4956682" y="176594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= 58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2990B47-3FB9-4E49-0BE9-F4CEC1FB94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6712" y="1481291"/>
            <a:ext cx="377228" cy="43270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E6F6C60-2DCF-608E-7FF7-EF96D2D784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6712" y="1913995"/>
            <a:ext cx="377228" cy="43270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0A25AC4-3E14-A479-E3EB-0C8695C61E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7084" y="1481291"/>
            <a:ext cx="377228" cy="43270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CF05E46-F5B9-6578-EDA0-12A35A1E87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7084" y="1913995"/>
            <a:ext cx="377228" cy="43270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51EE2FF-C58F-58F6-5581-27759D2C78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7084" y="2346699"/>
            <a:ext cx="377228" cy="43270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A753331-DC0F-ABE2-FBF1-89A1A29E8A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7456" y="1481291"/>
            <a:ext cx="377228" cy="43270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4E19EAD-8294-364A-89A5-1080B4F0A3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7456" y="1913995"/>
            <a:ext cx="377228" cy="43270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BDBFE00-6682-B7E3-E5F1-35CBB25FDF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7456" y="2346699"/>
            <a:ext cx="377228" cy="43270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248FD89-97C3-5BEB-568B-D5C0824035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091747" y="1222691"/>
            <a:ext cx="392998" cy="32738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B1568F2-CBE0-2246-4A88-0C6F444B21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494339" y="1222691"/>
            <a:ext cx="392998" cy="3273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949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0.23142 0.08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D26DC-312F-A8F4-99F6-E7105C0FE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89BF0DB-B3D7-E0EE-F5BA-C9B5F4035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FC9A149D-6E1C-960C-AF79-567476A60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64168"/>
            <a:ext cx="1233968" cy="1233968"/>
          </a:xfrm>
          <a:prstGeom prst="rect">
            <a:avLst/>
          </a:prstGeom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35E3ABAA-E499-2C6C-9B60-80D47C8F1845}"/>
              </a:ext>
            </a:extLst>
          </p:cNvPr>
          <p:cNvSpPr/>
          <p:nvPr/>
        </p:nvSpPr>
        <p:spPr>
          <a:xfrm>
            <a:off x="2199343" y="76203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A22B25-A5F4-998F-B7B7-7286CC38DF83}"/>
              </a:ext>
            </a:extLst>
          </p:cNvPr>
          <p:cNvCxnSpPr>
            <a:cxnSpLocks/>
            <a:stCxn id="26" idx="0"/>
            <a:endCxn id="18" idx="3"/>
          </p:cNvCxnSpPr>
          <p:nvPr/>
        </p:nvCxnSpPr>
        <p:spPr>
          <a:xfrm flipV="1">
            <a:off x="1708598" y="1079688"/>
            <a:ext cx="670887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2D690E-E01C-50F5-F2C5-096FEEE29341}"/>
              </a:ext>
            </a:extLst>
          </p:cNvPr>
          <p:cNvCxnSpPr>
            <a:cxnSpLocks/>
            <a:stCxn id="27" idx="0"/>
            <a:endCxn id="18" idx="5"/>
          </p:cNvCxnSpPr>
          <p:nvPr/>
        </p:nvCxnSpPr>
        <p:spPr>
          <a:xfrm flipH="1" flipV="1">
            <a:off x="3249287" y="1079688"/>
            <a:ext cx="676646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ECACCE4-FE36-9133-86F9-601004CFD7E0}"/>
              </a:ext>
            </a:extLst>
          </p:cNvPr>
          <p:cNvSpPr/>
          <p:nvPr/>
        </p:nvSpPr>
        <p:spPr>
          <a:xfrm>
            <a:off x="1974118" y="210676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56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E8E0144-3A9D-9D0F-B1C0-EF83CCAACEA9}"/>
              </a:ext>
            </a:extLst>
          </p:cNvPr>
          <p:cNvSpPr/>
          <p:nvPr/>
        </p:nvSpPr>
        <p:spPr>
          <a:xfrm>
            <a:off x="2873569" y="-91150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FC0F60C-C0DD-3EC9-3367-03E9E516E02B}"/>
              </a:ext>
            </a:extLst>
          </p:cNvPr>
          <p:cNvSpPr/>
          <p:nvPr/>
        </p:nvSpPr>
        <p:spPr>
          <a:xfrm>
            <a:off x="910216" y="3287546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69D196A-AF4F-BD54-8CE1-80C1342982C8}"/>
              </a:ext>
            </a:extLst>
          </p:cNvPr>
          <p:cNvSpPr/>
          <p:nvPr/>
        </p:nvSpPr>
        <p:spPr>
          <a:xfrm>
            <a:off x="4982984" y="3344564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19EAD4C-BFAB-6249-6FF3-235AFADD509A}"/>
              </a:ext>
            </a:extLst>
          </p:cNvPr>
          <p:cNvGrpSpPr/>
          <p:nvPr/>
        </p:nvGrpSpPr>
        <p:grpSpPr>
          <a:xfrm>
            <a:off x="1209947" y="4619145"/>
            <a:ext cx="7356559" cy="352286"/>
            <a:chOff x="1209947" y="5032801"/>
            <a:chExt cx="7356559" cy="352286"/>
          </a:xfrm>
        </p:grpSpPr>
        <p:sp>
          <p:nvSpPr>
            <p:cNvPr id="62" name="Left Brace 61">
              <a:extLst>
                <a:ext uri="{FF2B5EF4-FFF2-40B4-BE49-F238E27FC236}">
                  <a16:creationId xmlns:a16="http://schemas.microsoft.com/office/drawing/2014/main" id="{376D461B-967E-7525-6C56-F08287C10C88}"/>
                </a:ext>
              </a:extLst>
            </p:cNvPr>
            <p:cNvSpPr/>
            <p:nvPr/>
          </p:nvSpPr>
          <p:spPr>
            <a:xfrm rot="16200000">
              <a:off x="2722760" y="3523327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Left Brace 62">
              <a:extLst>
                <a:ext uri="{FF2B5EF4-FFF2-40B4-BE49-F238E27FC236}">
                  <a16:creationId xmlns:a16="http://schemas.microsoft.com/office/drawing/2014/main" id="{B4B48F90-9F76-2016-CF80-BBD3FD85682E}"/>
                </a:ext>
              </a:extLst>
            </p:cNvPr>
            <p:cNvSpPr/>
            <p:nvPr/>
          </p:nvSpPr>
          <p:spPr>
            <a:xfrm rot="16200000">
              <a:off x="6704746" y="3519988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987FCD9-1CE0-D722-0896-62A449B36E3A}"/>
              </a:ext>
            </a:extLst>
          </p:cNvPr>
          <p:cNvGrpSpPr/>
          <p:nvPr/>
        </p:nvGrpSpPr>
        <p:grpSpPr>
          <a:xfrm>
            <a:off x="2101496" y="4996248"/>
            <a:ext cx="5390160" cy="923330"/>
            <a:chOff x="2101496" y="5486106"/>
            <a:chExt cx="5390160" cy="92333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8A60F8D-FAAB-FD05-B63C-348844F4B1F8}"/>
                </a:ext>
              </a:extLst>
            </p:cNvPr>
            <p:cNvSpPr/>
            <p:nvPr/>
          </p:nvSpPr>
          <p:spPr>
            <a:xfrm>
              <a:off x="2101496" y="5486106"/>
              <a:ext cx="1682319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10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0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AF64B14-F07C-5F41-94D8-0A3AAD036374}"/>
                </a:ext>
              </a:extLst>
            </p:cNvPr>
            <p:cNvSpPr/>
            <p:nvPr/>
          </p:nvSpPr>
          <p:spPr>
            <a:xfrm>
              <a:off x="6065878" y="5486106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12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49571FF3-2128-BEEE-B039-069D0F15882E}"/>
              </a:ext>
            </a:extLst>
          </p:cNvPr>
          <p:cNvSpPr/>
          <p:nvPr/>
        </p:nvSpPr>
        <p:spPr>
          <a:xfrm>
            <a:off x="2991818" y="4888361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BA5BF6E-4E52-9ED3-9F10-E2D09E47D17B}"/>
              </a:ext>
            </a:extLst>
          </p:cNvPr>
          <p:cNvGrpSpPr/>
          <p:nvPr/>
        </p:nvGrpSpPr>
        <p:grpSpPr>
          <a:xfrm>
            <a:off x="2432403" y="5630592"/>
            <a:ext cx="5101163" cy="1243388"/>
            <a:chOff x="2432403" y="5630592"/>
            <a:chExt cx="5101163" cy="1243388"/>
          </a:xfrm>
        </p:grpSpPr>
        <p:sp>
          <p:nvSpPr>
            <p:cNvPr id="69" name="Left Brace 68">
              <a:extLst>
                <a:ext uri="{FF2B5EF4-FFF2-40B4-BE49-F238E27FC236}">
                  <a16:creationId xmlns:a16="http://schemas.microsoft.com/office/drawing/2014/main" id="{4AEC87C1-8A1B-C5E5-2DB2-5560ACCCAD7B}"/>
                </a:ext>
              </a:extLst>
            </p:cNvPr>
            <p:cNvSpPr/>
            <p:nvPr/>
          </p:nvSpPr>
          <p:spPr>
            <a:xfrm rot="16200000">
              <a:off x="4808511" y="3254484"/>
              <a:ext cx="348947" cy="510116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C598B49-CA3B-3985-9237-D733857FA7ED}"/>
                </a:ext>
              </a:extLst>
            </p:cNvPr>
            <p:cNvSpPr/>
            <p:nvPr/>
          </p:nvSpPr>
          <p:spPr>
            <a:xfrm>
              <a:off x="4008793" y="5950650"/>
              <a:ext cx="174364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112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761A98-C54F-B0E2-A8B0-0C4CD46BC7C9}"/>
              </a:ext>
            </a:extLst>
          </p:cNvPr>
          <p:cNvGrpSpPr/>
          <p:nvPr/>
        </p:nvGrpSpPr>
        <p:grpSpPr>
          <a:xfrm>
            <a:off x="3279866" y="1756443"/>
            <a:ext cx="1292134" cy="1342146"/>
            <a:chOff x="3279866" y="1756443"/>
            <a:chExt cx="1292134" cy="1342146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D3527330-FD2B-EE58-1B88-8C616C0400F6}"/>
                </a:ext>
              </a:extLst>
            </p:cNvPr>
            <p:cNvSpPr/>
            <p:nvPr/>
          </p:nvSpPr>
          <p:spPr>
            <a:xfrm>
              <a:off x="3279866" y="1756443"/>
              <a:ext cx="1292134" cy="1342146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CF674889-6E07-D4D2-CBA9-77E32F98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7443" y="1987018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2" name="Picture 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92AF52CD-48C9-75EB-DC3F-1ED584ABA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3816" y="1987018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4" name="Picture 3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350A988D-7C35-80A5-F2C1-3AABD63D6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0188" y="1987018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35" name="Picture 34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6173B5F7-D62A-4A93-6B9E-27AD5AFD9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2543" y="227869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36" name="Picture 35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4F5B6E7F-6BC0-1458-DACD-FB107C6F9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8916" y="227869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37" name="Picture 3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13DF2EAB-99D8-D163-42DF-7629F5415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5288" y="227869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</p:grp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D43A1E17-23B7-9D0F-8803-63AC0AE854CB}"/>
              </a:ext>
            </a:extLst>
          </p:cNvPr>
          <p:cNvSpPr/>
          <p:nvPr/>
        </p:nvSpPr>
        <p:spPr>
          <a:xfrm>
            <a:off x="6380190" y="122480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33754A-04A9-53E5-D458-0A317BD630C9}"/>
              </a:ext>
            </a:extLst>
          </p:cNvPr>
          <p:cNvCxnSpPr>
            <a:cxnSpLocks/>
            <a:endCxn id="45" idx="3"/>
          </p:cNvCxnSpPr>
          <p:nvPr/>
        </p:nvCxnSpPr>
        <p:spPr>
          <a:xfrm flipV="1">
            <a:off x="5889445" y="1125965"/>
            <a:ext cx="670887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24644B3-48AA-AA6D-0801-785FECBC4633}"/>
              </a:ext>
            </a:extLst>
          </p:cNvPr>
          <p:cNvCxnSpPr>
            <a:cxnSpLocks/>
            <a:stCxn id="73" idx="0"/>
            <a:endCxn id="45" idx="5"/>
          </p:cNvCxnSpPr>
          <p:nvPr/>
        </p:nvCxnSpPr>
        <p:spPr>
          <a:xfrm flipH="1" flipV="1">
            <a:off x="7430134" y="1125965"/>
            <a:ext cx="676646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72BBCA72-EEA3-4A66-97D1-EFC9042D4A3E}"/>
              </a:ext>
            </a:extLst>
          </p:cNvPr>
          <p:cNvSpPr/>
          <p:nvPr/>
        </p:nvSpPr>
        <p:spPr>
          <a:xfrm>
            <a:off x="6154965" y="256953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56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50916ED-5D4C-5A2B-50E0-EE304C917B8A}"/>
              </a:ext>
            </a:extLst>
          </p:cNvPr>
          <p:cNvGrpSpPr/>
          <p:nvPr/>
        </p:nvGrpSpPr>
        <p:grpSpPr>
          <a:xfrm>
            <a:off x="7460713" y="1802720"/>
            <a:ext cx="1292134" cy="1342146"/>
            <a:chOff x="7460713" y="1802720"/>
            <a:chExt cx="1292134" cy="1342146"/>
          </a:xfrm>
        </p:grpSpPr>
        <p:sp>
          <p:nvSpPr>
            <p:cNvPr id="73" name="Flowchart: Connector 72">
              <a:extLst>
                <a:ext uri="{FF2B5EF4-FFF2-40B4-BE49-F238E27FC236}">
                  <a16:creationId xmlns:a16="http://schemas.microsoft.com/office/drawing/2014/main" id="{6273D95A-AE40-C9F8-B1FC-5B5517009736}"/>
                </a:ext>
              </a:extLst>
            </p:cNvPr>
            <p:cNvSpPr/>
            <p:nvPr/>
          </p:nvSpPr>
          <p:spPr>
            <a:xfrm>
              <a:off x="7460713" y="1802720"/>
              <a:ext cx="1292134" cy="1342146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7" name="Picture 7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B1F9E528-6A9F-12C1-565D-09BFCC4C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8290" y="2033295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78" name="Picture 77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09C351DB-71ED-D346-EB31-1E5D5D26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4663" y="2033295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79" name="Picture 78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CCCBEA4F-5E3E-8A5F-4EB3-2A3E43964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1035" y="2033295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0" name="Picture 79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66F67DD8-564E-91EB-6E9C-61E2CE358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3390" y="232497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1" name="Picture 80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F15D4FBD-6E0C-9633-7BB4-9DC2FC3C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9763" y="232497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2" name="Picture 8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C433E5D1-96C2-C2B8-386D-B32C4784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6135" y="232497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E0DD30-66C8-26BE-E33A-0899242B71B0}"/>
              </a:ext>
            </a:extLst>
          </p:cNvPr>
          <p:cNvGrpSpPr/>
          <p:nvPr/>
        </p:nvGrpSpPr>
        <p:grpSpPr>
          <a:xfrm>
            <a:off x="822663" y="1756443"/>
            <a:ext cx="1575719" cy="1342146"/>
            <a:chOff x="822663" y="1756443"/>
            <a:chExt cx="1575719" cy="134214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603B84-2A24-0196-1E16-3438EF3568D4}"/>
                </a:ext>
              </a:extLst>
            </p:cNvPr>
            <p:cNvGrpSpPr/>
            <p:nvPr/>
          </p:nvGrpSpPr>
          <p:grpSpPr>
            <a:xfrm>
              <a:off x="822663" y="1756443"/>
              <a:ext cx="1532002" cy="1342146"/>
              <a:chOff x="822663" y="1756443"/>
              <a:chExt cx="1532002" cy="134214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FD48839-EF78-3CC1-CE06-61A66216BD1C}"/>
                  </a:ext>
                </a:extLst>
              </p:cNvPr>
              <p:cNvGrpSpPr/>
              <p:nvPr/>
            </p:nvGrpSpPr>
            <p:grpSpPr>
              <a:xfrm>
                <a:off x="822663" y="1756443"/>
                <a:ext cx="1532002" cy="1342146"/>
                <a:chOff x="859446" y="2253344"/>
                <a:chExt cx="1458436" cy="1175656"/>
              </a:xfrm>
            </p:grpSpPr>
            <p:sp>
              <p:nvSpPr>
                <p:cNvPr id="26" name="Flowchart: Connector 25">
                  <a:extLst>
                    <a:ext uri="{FF2B5EF4-FFF2-40B4-BE49-F238E27FC236}">
                      <a16:creationId xmlns:a16="http://schemas.microsoft.com/office/drawing/2014/main" id="{F5C13CB9-3EC2-1BA9-A68F-6A920625F6D0}"/>
                    </a:ext>
                  </a:extLst>
                </p:cNvPr>
                <p:cNvSpPr/>
                <p:nvPr/>
              </p:nvSpPr>
              <p:spPr>
                <a:xfrm>
                  <a:off x="1087796" y="2253344"/>
                  <a:ext cx="1230086" cy="1175656"/>
                </a:xfrm>
                <a:prstGeom prst="flowChartConnector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A66C420-4F10-DC97-A8E5-EB7827114553}"/>
                    </a:ext>
                  </a:extLst>
                </p:cNvPr>
                <p:cNvSpPr/>
                <p:nvPr/>
              </p:nvSpPr>
              <p:spPr>
                <a:xfrm>
                  <a:off x="859446" y="2366090"/>
                  <a:ext cx="1425778" cy="92333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b="1" cap="none" spc="0" dirty="0">
                      <a:ln w="0">
                        <a:solidFill>
                          <a:schemeClr val="tx1"/>
                        </a:solidFill>
                      </a:ln>
                      <a:solidFill>
                        <a:schemeClr val="bg1">
                          <a:lumMod val="95000"/>
                        </a:schemeClr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</a:t>
                  </a:r>
                  <a:r>
                    <a:rPr lang="en-US" sz="5400" b="1" dirty="0">
                      <a:ln w="19050">
                        <a:solidFill>
                          <a:schemeClr val="tx1"/>
                        </a:solidFill>
                      </a:ln>
                      <a:solidFill>
                        <a:schemeClr val="bg1">
                          <a:lumMod val="95000"/>
                        </a:schemeClr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</a:t>
                  </a:r>
                  <a:endParaRPr lang="en-US" sz="5400" b="1" cap="none" spc="0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E8971A2-D199-9C60-38F0-34DF50178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1062531" y="1939836"/>
                <a:ext cx="583439" cy="951120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D3FDBB-2D86-A1DB-7E80-0042C8F2C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233412" y="1913485"/>
              <a:ext cx="583439" cy="9511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D79AAE-2C99-45C4-85A5-475880C3D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436056" y="1913485"/>
              <a:ext cx="583439" cy="9511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687F8EC-8BF8-9FCC-B10E-0BAC4D4E8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630082" y="1913485"/>
              <a:ext cx="583439" cy="95112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AAEDD8-6F8D-42BD-3E01-61FBFB08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814943" y="1913485"/>
              <a:ext cx="583439" cy="95112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C10B39-24C3-8166-363A-0A3463360C0F}"/>
              </a:ext>
            </a:extLst>
          </p:cNvPr>
          <p:cNvGrpSpPr/>
          <p:nvPr/>
        </p:nvGrpSpPr>
        <p:grpSpPr>
          <a:xfrm>
            <a:off x="5003586" y="1788992"/>
            <a:ext cx="1575719" cy="1342146"/>
            <a:chOff x="822663" y="1756443"/>
            <a:chExt cx="1575719" cy="134214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C7CE59F-F6E3-2F12-E571-DE411EE93901}"/>
                </a:ext>
              </a:extLst>
            </p:cNvPr>
            <p:cNvGrpSpPr/>
            <p:nvPr/>
          </p:nvGrpSpPr>
          <p:grpSpPr>
            <a:xfrm>
              <a:off x="822663" y="1756443"/>
              <a:ext cx="1532002" cy="1342146"/>
              <a:chOff x="822663" y="1756443"/>
              <a:chExt cx="1532002" cy="134214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467C8DD-68D0-2D34-B959-AEDAADC91D0B}"/>
                  </a:ext>
                </a:extLst>
              </p:cNvPr>
              <p:cNvGrpSpPr/>
              <p:nvPr/>
            </p:nvGrpSpPr>
            <p:grpSpPr>
              <a:xfrm>
                <a:off x="822663" y="1756443"/>
                <a:ext cx="1532002" cy="1342146"/>
                <a:chOff x="859446" y="2253344"/>
                <a:chExt cx="1458436" cy="1175656"/>
              </a:xfrm>
            </p:grpSpPr>
            <p:sp>
              <p:nvSpPr>
                <p:cNvPr id="42" name="Flowchart: Connector 41">
                  <a:extLst>
                    <a:ext uri="{FF2B5EF4-FFF2-40B4-BE49-F238E27FC236}">
                      <a16:creationId xmlns:a16="http://schemas.microsoft.com/office/drawing/2014/main" id="{B258BFED-ED3A-8DB3-BBF0-EF90DAF4740E}"/>
                    </a:ext>
                  </a:extLst>
                </p:cNvPr>
                <p:cNvSpPr/>
                <p:nvPr/>
              </p:nvSpPr>
              <p:spPr>
                <a:xfrm>
                  <a:off x="1087796" y="2253344"/>
                  <a:ext cx="1230086" cy="1175656"/>
                </a:xfrm>
                <a:prstGeom prst="flowChartConnector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FD332E8-EEF1-2895-5834-23BFD16A99A9}"/>
                    </a:ext>
                  </a:extLst>
                </p:cNvPr>
                <p:cNvSpPr/>
                <p:nvPr/>
              </p:nvSpPr>
              <p:spPr>
                <a:xfrm>
                  <a:off x="859446" y="2366090"/>
                  <a:ext cx="1425778" cy="92333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b="1" cap="none" spc="0" dirty="0">
                      <a:ln w="0">
                        <a:solidFill>
                          <a:schemeClr val="tx1"/>
                        </a:solidFill>
                      </a:ln>
                      <a:solidFill>
                        <a:schemeClr val="bg1">
                          <a:lumMod val="95000"/>
                        </a:schemeClr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</a:t>
                  </a:r>
                  <a:r>
                    <a:rPr lang="en-US" sz="5400" b="1" dirty="0">
                      <a:ln w="19050">
                        <a:solidFill>
                          <a:schemeClr val="tx1"/>
                        </a:solidFill>
                      </a:ln>
                      <a:solidFill>
                        <a:schemeClr val="bg1">
                          <a:lumMod val="95000"/>
                        </a:schemeClr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</a:t>
                  </a:r>
                  <a:endParaRPr lang="en-US" sz="5400" b="1" cap="none" spc="0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p:grp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B03A2C6-ED12-44D7-2856-CC9CFEBE7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1062531" y="1939836"/>
                <a:ext cx="583439" cy="951120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A74185F-E731-63CA-A295-B1F052442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233412" y="1913485"/>
              <a:ext cx="583439" cy="9511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A240010-F172-B1B8-7103-A0C6C8D06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436056" y="1913485"/>
              <a:ext cx="583439" cy="9511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EB87149-21B9-18D8-6E69-8B15C7CF8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630082" y="1913485"/>
              <a:ext cx="583439" cy="9511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6CCBCE-BE96-2623-192B-413B1C2D0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814943" y="1913485"/>
              <a:ext cx="583439" cy="951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32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1077 0.228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11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21336 0.223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21476 0.22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1131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1128 0.2189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512A439-BF43-F542-8A51-9242AF92AC15}"/>
              </a:ext>
            </a:extLst>
          </p:cNvPr>
          <p:cNvSpPr txBox="1"/>
          <p:nvPr/>
        </p:nvSpPr>
        <p:spPr>
          <a:xfrm>
            <a:off x="508807" y="1451048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43 + 43  = ?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508807" y="96092"/>
            <a:ext cx="8315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8" name="Picture 7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77" y="168302"/>
            <a:ext cx="1327676" cy="1327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15D0D-5ABB-2F4D-8B86-D75FCC25CA92}"/>
              </a:ext>
            </a:extLst>
          </p:cNvPr>
          <p:cNvSpPr txBox="1"/>
          <p:nvPr/>
        </p:nvSpPr>
        <p:spPr>
          <a:xfrm>
            <a:off x="929307" y="2533893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Double  32  = ?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E1E045-8089-349A-4596-E3757D43F849}"/>
              </a:ext>
            </a:extLst>
          </p:cNvPr>
          <p:cNvSpPr txBox="1"/>
          <p:nvPr/>
        </p:nvSpPr>
        <p:spPr>
          <a:xfrm>
            <a:off x="349363" y="365763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86 x 2  = ?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77BFC8-853C-4420-91E9-1562CCE3D2DB}"/>
              </a:ext>
            </a:extLst>
          </p:cNvPr>
          <p:cNvSpPr txBox="1"/>
          <p:nvPr/>
        </p:nvSpPr>
        <p:spPr>
          <a:xfrm>
            <a:off x="929307" y="477074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Double  71  = ?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3B56EF-CD2C-AA82-D8BC-4EF38396D8F4}"/>
              </a:ext>
            </a:extLst>
          </p:cNvPr>
          <p:cNvSpPr txBox="1"/>
          <p:nvPr/>
        </p:nvSpPr>
        <p:spPr>
          <a:xfrm>
            <a:off x="508807" y="5867245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95 + 95 = ?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A38B90-D395-82F2-5AB0-A20D8974B4F1}"/>
              </a:ext>
            </a:extLst>
          </p:cNvPr>
          <p:cNvSpPr/>
          <p:nvPr/>
        </p:nvSpPr>
        <p:spPr>
          <a:xfrm>
            <a:off x="5254735" y="1440904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B3B6B-7935-9C6E-6F2D-248BF9608957}"/>
              </a:ext>
            </a:extLst>
          </p:cNvPr>
          <p:cNvSpPr/>
          <p:nvPr/>
        </p:nvSpPr>
        <p:spPr>
          <a:xfrm>
            <a:off x="6133722" y="2513836"/>
            <a:ext cx="103623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F779EB-5114-DFF3-8077-55B98D13F2B6}"/>
              </a:ext>
            </a:extLst>
          </p:cNvPr>
          <p:cNvSpPr/>
          <p:nvPr/>
        </p:nvSpPr>
        <p:spPr>
          <a:xfrm>
            <a:off x="4902384" y="3663642"/>
            <a:ext cx="103623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172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62DD0A-79D3-F1C1-B411-F99539CE07B7}"/>
              </a:ext>
            </a:extLst>
          </p:cNvPr>
          <p:cNvSpPr/>
          <p:nvPr/>
        </p:nvSpPr>
        <p:spPr>
          <a:xfrm>
            <a:off x="6122359" y="4740479"/>
            <a:ext cx="103623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142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626636-697E-ADCC-641E-8F5203AA713B}"/>
              </a:ext>
            </a:extLst>
          </p:cNvPr>
          <p:cNvSpPr/>
          <p:nvPr/>
        </p:nvSpPr>
        <p:spPr>
          <a:xfrm>
            <a:off x="5258594" y="5847583"/>
            <a:ext cx="103623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190</a:t>
            </a:r>
          </a:p>
        </p:txBody>
      </p:sp>
    </p:spTree>
    <p:extLst>
      <p:ext uri="{BB962C8B-B14F-4D97-AF65-F5344CB8AC3E}">
        <p14:creationId xmlns:p14="http://schemas.microsoft.com/office/powerpoint/2010/main" val="31241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BE0B37A-58F2-2486-EB22-3C3D674ADA1F}"/>
              </a:ext>
            </a:extLst>
          </p:cNvPr>
          <p:cNvGrpSpPr/>
          <p:nvPr/>
        </p:nvGrpSpPr>
        <p:grpSpPr>
          <a:xfrm>
            <a:off x="139384" y="1974457"/>
            <a:ext cx="7094895" cy="3190661"/>
            <a:chOff x="139384" y="1974457"/>
            <a:chExt cx="7094895" cy="3190661"/>
          </a:xfrm>
        </p:grpSpPr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D8B34F2D-37CE-D873-961B-D47DFF283B90}"/>
                </a:ext>
              </a:extLst>
            </p:cNvPr>
            <p:cNvSpPr/>
            <p:nvPr/>
          </p:nvSpPr>
          <p:spPr>
            <a:xfrm>
              <a:off x="2137868" y="1974457"/>
              <a:ext cx="5096411" cy="3190661"/>
            </a:xfrm>
            <a:prstGeom prst="cloudCallout">
              <a:avLst>
                <a:gd name="adj1" fmla="val -86382"/>
                <a:gd name="adj2" fmla="val -6276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02077B-8B80-60F1-9401-33F993F87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384" y="2489789"/>
              <a:ext cx="1770337" cy="161947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02F1FA-F04F-90F6-84BE-FDFDEBA4C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ECEA28-75D3-CC93-A1C0-85E0E7D0E5CF}"/>
              </a:ext>
            </a:extLst>
          </p:cNvPr>
          <p:cNvSpPr/>
          <p:nvPr/>
        </p:nvSpPr>
        <p:spPr>
          <a:xfrm>
            <a:off x="508807" y="2581948"/>
            <a:ext cx="83156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dirty="0"/>
              <a:t>How many different</a:t>
            </a:r>
          </a:p>
          <a:p>
            <a:pPr algn="ctr"/>
            <a:r>
              <a:rPr lang="en-GB" sz="3600" dirty="0"/>
              <a:t> ways can you solve:</a:t>
            </a:r>
          </a:p>
          <a:p>
            <a:pPr algn="ctr"/>
            <a:r>
              <a:rPr lang="en-GB" sz="3600" dirty="0"/>
              <a:t> 38 + 38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C007C9-DCE8-EF42-8ABF-B289774FAA1E}"/>
              </a:ext>
            </a:extLst>
          </p:cNvPr>
          <p:cNvGrpSpPr/>
          <p:nvPr/>
        </p:nvGrpSpPr>
        <p:grpSpPr>
          <a:xfrm>
            <a:off x="206479" y="114679"/>
            <a:ext cx="8868607" cy="6387480"/>
            <a:chOff x="206479" y="114679"/>
            <a:chExt cx="8868607" cy="6387480"/>
          </a:xfrm>
        </p:grpSpPr>
        <p:cxnSp>
          <p:nvCxnSpPr>
            <p:cNvPr id="22" name="Connector: Curved 21">
              <a:extLst>
                <a:ext uri="{FF2B5EF4-FFF2-40B4-BE49-F238E27FC236}">
                  <a16:creationId xmlns:a16="http://schemas.microsoft.com/office/drawing/2014/main" id="{73B5E465-A904-E2E2-7081-BA6B3FC82A2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81849" y="2427386"/>
              <a:ext cx="1531250" cy="419211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2953717-DBC7-786C-FFE4-71688C78C001}"/>
                </a:ext>
              </a:extLst>
            </p:cNvPr>
            <p:cNvSpPr/>
            <p:nvPr/>
          </p:nvSpPr>
          <p:spPr>
            <a:xfrm>
              <a:off x="1909720" y="121510"/>
              <a:ext cx="3068951" cy="170003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Partitioning:</a:t>
              </a:r>
            </a:p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30 + 30 + 8 + 8</a:t>
              </a:r>
            </a:p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60 + 16</a:t>
              </a:r>
            </a:p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76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86C043E-3FA4-77B5-0626-DC04C51D706F}"/>
                </a:ext>
              </a:extLst>
            </p:cNvPr>
            <p:cNvSpPr/>
            <p:nvPr/>
          </p:nvSpPr>
          <p:spPr>
            <a:xfrm>
              <a:off x="6481720" y="114679"/>
              <a:ext cx="2593366" cy="188948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Compensating:</a:t>
              </a:r>
            </a:p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38 + 40 – 2</a:t>
              </a:r>
            </a:p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78 – 2</a:t>
              </a:r>
            </a:p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76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ED2A27-E510-B5D7-636C-E2633D5C4EC3}"/>
                </a:ext>
              </a:extLst>
            </p:cNvPr>
            <p:cNvSpPr/>
            <p:nvPr/>
          </p:nvSpPr>
          <p:spPr>
            <a:xfrm>
              <a:off x="206479" y="5214935"/>
              <a:ext cx="3218629" cy="128722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Bridging:</a:t>
              </a:r>
            </a:p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38 + 38 = 40 + 36</a:t>
              </a:r>
            </a:p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     = 76</a:t>
              </a:r>
            </a:p>
          </p:txBody>
        </p:sp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id="{6A04DFCF-0E3D-E0EA-51F8-B2858D2FFCF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842175" y="2499364"/>
              <a:ext cx="1577231" cy="793023"/>
            </a:xfrm>
            <a:prstGeom prst="curvedConnector3">
              <a:avLst>
                <a:gd name="adj1" fmla="val -8488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Curved 41">
              <a:extLst>
                <a:ext uri="{FF2B5EF4-FFF2-40B4-BE49-F238E27FC236}">
                  <a16:creationId xmlns:a16="http://schemas.microsoft.com/office/drawing/2014/main" id="{F5A6B783-DCEC-98E6-0015-BCB8E38EF2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07403" y="5331932"/>
              <a:ext cx="1153773" cy="417520"/>
            </a:xfrm>
            <a:prstGeom prst="curvedConnector3">
              <a:avLst>
                <a:gd name="adj1" fmla="val 98394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E0722BB-C034-EE04-37CB-CB6BCF25E802}"/>
              </a:ext>
            </a:extLst>
          </p:cNvPr>
          <p:cNvSpPr/>
          <p:nvPr/>
        </p:nvSpPr>
        <p:spPr>
          <a:xfrm>
            <a:off x="4450620" y="5392218"/>
            <a:ext cx="3764808" cy="1153774"/>
          </a:xfrm>
          <a:prstGeom prst="rect">
            <a:avLst/>
          </a:prstGeom>
          <a:solidFill>
            <a:srgbClr val="EBF1DE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Which strategy do you prefer? Explain why.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5|3.7|2.3|2|1.8|1.8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752</TotalTime>
  <Words>218</Words>
  <Application>Microsoft Office PowerPoint</Application>
  <PresentationFormat>On-screen Show (4:3)</PresentationFormat>
  <Paragraphs>66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45</cp:revision>
  <dcterms:created xsi:type="dcterms:W3CDTF">2013-01-27T09:14:16Z</dcterms:created>
  <dcterms:modified xsi:type="dcterms:W3CDTF">2026-05-22T08:20:53Z</dcterms:modified>
  <cp:category/>
</cp:coreProperties>
</file>